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ic+Dcu7Q/48gY4qidcLnV9y6OI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" Target="slides/slide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2.xml"/><Relationship Id="rId18" Type="http://schemas.openxmlformats.org/officeDocument/2006/relationships/font" Target="fonts/Robo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761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714765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50e0d88568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innovation testing it and advocating for GUIDELINES citywide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other cities that have policies: what are they. (Boston = everyone can use it; State </a:t>
            </a:r>
            <a:r>
              <a:rPr lang="en-US"/>
              <a:t>example</a:t>
            </a:r>
            <a:r>
              <a:rPr lang="en-US"/>
              <a:t> = cannot use it. banned on phones)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250e0d88568_0_119:notes"/>
          <p:cNvSpPr/>
          <p:nvPr>
            <p:ph idx="2" type="sldImg"/>
          </p:nvPr>
        </p:nvSpPr>
        <p:spPr>
          <a:xfrm>
            <a:off x="1714765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/>
              <a:t>GK Intro</a:t>
            </a:r>
            <a:endParaRPr b="1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Thanks for coming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We will email a survey that will help give us feedback and improve these events in the future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If you’re interested in hosting talk to Amanda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Happy hour is right across the street at Oak and Vine (upstairs!) </a:t>
            </a:r>
            <a:endParaRPr/>
          </a:p>
        </p:txBody>
      </p:sp>
      <p:sp>
        <p:nvSpPr>
          <p:cNvPr id="179" name="Google Shape;179;p35:notes"/>
          <p:cNvSpPr/>
          <p:nvPr>
            <p:ph idx="2" type="sldImg"/>
          </p:nvPr>
        </p:nvSpPr>
        <p:spPr>
          <a:xfrm>
            <a:off x="1714765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714761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 u="sng"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714765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how many people have heard of ChatGPT? (hands)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How many people have used it themselves? (hands)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/>
          <p:nvPr>
            <p:ph idx="2" type="sldImg"/>
          </p:nvPr>
        </p:nvSpPr>
        <p:spPr>
          <a:xfrm>
            <a:off x="1714765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50e0d8856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ChatGPT is a language model developed by OpenAI. It is based on the GPT (Generative Pre-trained Transformer) architecture, specifically GPT-3.5. ChatGPT is designed to generate human-like responses to text inputs and engage in conversation with users.</a:t>
            </a:r>
            <a:endParaRPr sz="12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The model is pre-trained on a vast amount of text data from the internet, allowing it to learn patterns, grammar, and contextual relationships. It can understand and generate text in multiple languages and has a wide range of applications, including chatbots, language translation, content generation, and more.</a:t>
            </a:r>
            <a:endParaRPr sz="12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ChatGPT uses a transformer neural network architecture, which is known for its ability to capture long-range dependencies in text and generate coherent and contextually relevant responses. It leverages the power of deep learning and large-scale data to provide increasingly accurate and natural language interactions.</a:t>
            </a:r>
            <a:endParaRPr sz="12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g250e0d88568_0_5:notes"/>
          <p:cNvSpPr/>
          <p:nvPr>
            <p:ph idx="2" type="sldImg"/>
          </p:nvPr>
        </p:nvSpPr>
        <p:spPr>
          <a:xfrm>
            <a:off x="1714765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0e0d88568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poem about the convening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email invitation to the convening</a:t>
            </a:r>
            <a:endParaRPr/>
          </a:p>
        </p:txBody>
      </p:sp>
      <p:sp>
        <p:nvSpPr>
          <p:cNvPr id="133" name="Google Shape;133;g250e0d88568_0_103:notes"/>
          <p:cNvSpPr/>
          <p:nvPr>
            <p:ph idx="2" type="sldImg"/>
          </p:nvPr>
        </p:nvSpPr>
        <p:spPr>
          <a:xfrm>
            <a:off x="1714765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0e0d8856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 understand written language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organizing, synthesizing, responsive (converse with it)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writing (any style of writing - </a:t>
            </a:r>
            <a:r>
              <a:rPr lang="en-US"/>
              <a:t>technically</a:t>
            </a:r>
            <a:r>
              <a:rPr lang="en-US"/>
              <a:t>, simple, funny, poetic - long, short)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(consider: summariinzg </a:t>
            </a:r>
            <a:r>
              <a:rPr lang="en-US"/>
              <a:t>transcripts</a:t>
            </a:r>
            <a:r>
              <a:rPr lang="en-US"/>
              <a:t> of council meetings?)</a:t>
            </a:r>
            <a:endParaRPr/>
          </a:p>
        </p:txBody>
      </p:sp>
      <p:sp>
        <p:nvSpPr>
          <p:cNvPr id="142" name="Google Shape;142;g250e0d88568_0_33:notes"/>
          <p:cNvSpPr/>
          <p:nvPr>
            <p:ph idx="2" type="sldImg"/>
          </p:nvPr>
        </p:nvSpPr>
        <p:spPr>
          <a:xfrm>
            <a:off x="1714765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50e0d8856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541"/>
              </a:buClr>
              <a:buSzPts val="1200"/>
              <a:buFont typeface="Roboto"/>
              <a:buAutoNum type="arabicPeriod"/>
            </a:pPr>
            <a:r>
              <a:rPr b="1" lang="en-US" sz="1200">
                <a:solidFill>
                  <a:srgbClr val="343541"/>
                </a:solidFill>
                <a:latin typeface="Roboto"/>
                <a:ea typeface="Roboto"/>
                <a:cs typeface="Roboto"/>
                <a:sym typeface="Roboto"/>
              </a:rPr>
              <a:t>Create an ordinance for the city of Glendale CA that bans the use of single-use plastic bags by businesses. the ban should include a 6-month transition time before enforcement begins. medical devices are exempt. 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541"/>
              </a:buClr>
              <a:buSzPts val="1200"/>
              <a:buFont typeface="Roboto"/>
              <a:buAutoNum type="arabicPeriod"/>
            </a:pPr>
            <a:r>
              <a:rPr b="1" lang="en-US" sz="1200">
                <a:solidFill>
                  <a:srgbClr val="343541"/>
                </a:solidFill>
                <a:latin typeface="Roboto"/>
                <a:ea typeface="Roboto"/>
                <a:cs typeface="Roboto"/>
                <a:sym typeface="Roboto"/>
              </a:rPr>
              <a:t>You are a representative from the office of the city manager in Glendale, California. Compose a formal email apologizing to a resident about a recent delay in a bulky item pickup that they requested. Do not propose why the delay happened.</a:t>
            </a:r>
            <a:endParaRPr b="1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541"/>
              </a:buClr>
              <a:buSzPts val="1200"/>
              <a:buFont typeface="Roboto"/>
              <a:buAutoNum type="arabicPeriod"/>
            </a:pPr>
            <a:r>
              <a:rPr b="1" lang="en-US" sz="1200">
                <a:solidFill>
                  <a:srgbClr val="343541"/>
                </a:solidFill>
                <a:latin typeface="Roboto"/>
                <a:ea typeface="Roboto"/>
                <a:cs typeface="Roboto"/>
                <a:sym typeface="Roboto"/>
              </a:rPr>
              <a:t>What are some of the biggest opportunities in </a:t>
            </a:r>
            <a:r>
              <a:rPr b="1" lang="en-US" sz="1200">
                <a:solidFill>
                  <a:srgbClr val="343541"/>
                </a:solidFill>
                <a:latin typeface="Roboto"/>
                <a:ea typeface="Roboto"/>
                <a:cs typeface="Roboto"/>
                <a:sym typeface="Roboto"/>
              </a:rPr>
              <a:t>Glendale</a:t>
            </a:r>
            <a:r>
              <a:rPr b="1" lang="en-US" sz="1200">
                <a:solidFill>
                  <a:srgbClr val="343541"/>
                </a:solidFill>
                <a:latin typeface="Roboto"/>
                <a:ea typeface="Roboto"/>
                <a:cs typeface="Roboto"/>
                <a:sym typeface="Roboto"/>
              </a:rPr>
              <a:t> CA for GHG emission reductions given the inventory and primary strategies, both municipal and community</a:t>
            </a:r>
            <a:endParaRPr b="1"/>
          </a:p>
        </p:txBody>
      </p:sp>
      <p:sp>
        <p:nvSpPr>
          <p:cNvPr id="151" name="Google Shape;151;g250e0d88568_0_41:notes"/>
          <p:cNvSpPr/>
          <p:nvPr>
            <p:ph idx="2" type="sldImg"/>
          </p:nvPr>
        </p:nvSpPr>
        <p:spPr>
          <a:xfrm>
            <a:off x="1714765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50e0d88568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US" sz="1000">
                <a:solidFill>
                  <a:schemeClr val="dk1"/>
                </a:solidFill>
              </a:rPr>
              <a:t>Microsoft already flagging GPT-written emails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US">
                <a:solidFill>
                  <a:schemeClr val="dk1"/>
                </a:solidFill>
              </a:rPr>
              <a:t>“data” provided isn’t always </a:t>
            </a:r>
            <a:r>
              <a:rPr lang="en-US">
                <a:solidFill>
                  <a:schemeClr val="dk1"/>
                </a:solidFill>
              </a:rPr>
              <a:t>accurate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-US">
                <a:solidFill>
                  <a:schemeClr val="dk1"/>
                </a:solidFill>
              </a:rPr>
              <a:t>Lawyer referencing a fake legal case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-US">
                <a:solidFill>
                  <a:schemeClr val="dk1"/>
                </a:solidFill>
              </a:rPr>
              <a:t>(same can happen to presentations to city council)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Language is predominantly english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Ethics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-US">
                <a:solidFill>
                  <a:schemeClr val="dk1"/>
                </a:solidFill>
              </a:rPr>
              <a:t>Large risk of </a:t>
            </a:r>
            <a:r>
              <a:rPr lang="en-US">
                <a:solidFill>
                  <a:schemeClr val="dk1"/>
                </a:solidFill>
              </a:rPr>
              <a:t>plagiarism</a:t>
            </a:r>
            <a:r>
              <a:rPr lang="en-US">
                <a:solidFill>
                  <a:schemeClr val="dk1"/>
                </a:solidFill>
              </a:rPr>
              <a:t> (also AI </a:t>
            </a:r>
            <a:r>
              <a:rPr lang="en-US">
                <a:solidFill>
                  <a:schemeClr val="dk1"/>
                </a:solidFill>
              </a:rPr>
              <a:t>plagiarism</a:t>
            </a:r>
            <a:r>
              <a:rPr lang="en-US">
                <a:solidFill>
                  <a:schemeClr val="dk1"/>
                </a:solidFill>
              </a:rPr>
              <a:t>)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Security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-US">
                <a:solidFill>
                  <a:schemeClr val="dk1"/>
                </a:solidFill>
              </a:rPr>
              <a:t>Data is </a:t>
            </a:r>
            <a:r>
              <a:rPr lang="en-US">
                <a:solidFill>
                  <a:schemeClr val="dk1"/>
                </a:solidFill>
              </a:rPr>
              <a:t>vulnerable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-US">
                <a:solidFill>
                  <a:schemeClr val="dk1"/>
                </a:solidFill>
              </a:rPr>
              <a:t>GPT being used to improve cyberattacks (it can code)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g250e0d88568_0_80:notes"/>
          <p:cNvSpPr/>
          <p:nvPr>
            <p:ph idx="2" type="sldImg"/>
          </p:nvPr>
        </p:nvSpPr>
        <p:spPr>
          <a:xfrm>
            <a:off x="1714765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7"/>
          <p:cNvSpPr txBox="1"/>
          <p:nvPr>
            <p:ph type="ctrTitle"/>
          </p:nvPr>
        </p:nvSpPr>
        <p:spPr>
          <a:xfrm>
            <a:off x="1143000" y="1122362"/>
            <a:ext cx="6858000" cy="23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  <a:defRPr sz="4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37"/>
          <p:cNvSpPr txBox="1"/>
          <p:nvPr>
            <p:ph idx="1" type="subTitle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37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37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37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6"/>
          <p:cNvSpPr txBox="1"/>
          <p:nvPr>
            <p:ph type="title"/>
          </p:nvPr>
        </p:nvSpPr>
        <p:spPr>
          <a:xfrm>
            <a:off x="628650" y="365125"/>
            <a:ext cx="78867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46"/>
          <p:cNvSpPr txBox="1"/>
          <p:nvPr>
            <p:ph idx="1" type="body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46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46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46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7"/>
          <p:cNvSpPr txBox="1"/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47"/>
          <p:cNvSpPr txBox="1"/>
          <p:nvPr>
            <p:ph idx="1" type="body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47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47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47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8"/>
          <p:cNvSpPr txBox="1"/>
          <p:nvPr>
            <p:ph type="title"/>
          </p:nvPr>
        </p:nvSpPr>
        <p:spPr>
          <a:xfrm>
            <a:off x="628650" y="365125"/>
            <a:ext cx="78867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8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Google Shape;20;p38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38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38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9"/>
          <p:cNvSpPr txBox="1"/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  <a:defRPr sz="4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39"/>
          <p:cNvSpPr txBox="1"/>
          <p:nvPr>
            <p:ph idx="1" type="body"/>
          </p:nvPr>
        </p:nvSpPr>
        <p:spPr>
          <a:xfrm>
            <a:off x="623888" y="4589462"/>
            <a:ext cx="78867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9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39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39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0"/>
          <p:cNvSpPr txBox="1"/>
          <p:nvPr>
            <p:ph type="title"/>
          </p:nvPr>
        </p:nvSpPr>
        <p:spPr>
          <a:xfrm>
            <a:off x="628650" y="365125"/>
            <a:ext cx="78867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40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40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Google Shape;33;p40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40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40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1"/>
          <p:cNvSpPr txBox="1"/>
          <p:nvPr>
            <p:ph type="title"/>
          </p:nvPr>
        </p:nvSpPr>
        <p:spPr>
          <a:xfrm>
            <a:off x="629841" y="365125"/>
            <a:ext cx="78867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41"/>
          <p:cNvSpPr txBox="1"/>
          <p:nvPr>
            <p:ph idx="1" type="body"/>
          </p:nvPr>
        </p:nvSpPr>
        <p:spPr>
          <a:xfrm>
            <a:off x="629841" y="1681163"/>
            <a:ext cx="38682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41"/>
          <p:cNvSpPr txBox="1"/>
          <p:nvPr>
            <p:ph idx="2" type="body"/>
          </p:nvPr>
        </p:nvSpPr>
        <p:spPr>
          <a:xfrm>
            <a:off x="629841" y="2505076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Google Shape;40;p41"/>
          <p:cNvSpPr txBox="1"/>
          <p:nvPr>
            <p:ph idx="3" type="body"/>
          </p:nvPr>
        </p:nvSpPr>
        <p:spPr>
          <a:xfrm>
            <a:off x="4629150" y="1681163"/>
            <a:ext cx="38874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41"/>
          <p:cNvSpPr txBox="1"/>
          <p:nvPr>
            <p:ph idx="4" type="body"/>
          </p:nvPr>
        </p:nvSpPr>
        <p:spPr>
          <a:xfrm>
            <a:off x="4629150" y="2505076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Google Shape;42;p41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41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41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2"/>
          <p:cNvSpPr txBox="1"/>
          <p:nvPr>
            <p:ph type="title"/>
          </p:nvPr>
        </p:nvSpPr>
        <p:spPr>
          <a:xfrm>
            <a:off x="628650" y="365125"/>
            <a:ext cx="78867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42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42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42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3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43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43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4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44"/>
          <p:cNvSpPr txBox="1"/>
          <p:nvPr>
            <p:ph idx="1" type="body"/>
          </p:nvPr>
        </p:nvSpPr>
        <p:spPr>
          <a:xfrm>
            <a:off x="3887391" y="987425"/>
            <a:ext cx="46290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-3873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1pPr>
            <a:lvl2pPr indent="-3683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indent="-3492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7" name="Google Shape;57;p44"/>
          <p:cNvSpPr txBox="1"/>
          <p:nvPr>
            <p:ph idx="2" type="body"/>
          </p:nvPr>
        </p:nvSpPr>
        <p:spPr>
          <a:xfrm>
            <a:off x="629841" y="2057400"/>
            <a:ext cx="2949300" cy="38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Google Shape;58;p44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44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44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5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45"/>
          <p:cNvSpPr/>
          <p:nvPr>
            <p:ph idx="2" type="pic"/>
          </p:nvPr>
        </p:nvSpPr>
        <p:spPr>
          <a:xfrm>
            <a:off x="3887391" y="987425"/>
            <a:ext cx="4629000" cy="4873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5"/>
          <p:cNvSpPr txBox="1"/>
          <p:nvPr>
            <p:ph idx="1" type="body"/>
          </p:nvPr>
        </p:nvSpPr>
        <p:spPr>
          <a:xfrm>
            <a:off x="629841" y="2057400"/>
            <a:ext cx="2949300" cy="38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Google Shape;65;p45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45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45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6"/>
          <p:cNvSpPr txBox="1"/>
          <p:nvPr>
            <p:ph type="title"/>
          </p:nvPr>
        </p:nvSpPr>
        <p:spPr>
          <a:xfrm>
            <a:off x="628650" y="365125"/>
            <a:ext cx="78867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6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6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6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6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gif"/><Relationship Id="rId4" Type="http://schemas.openxmlformats.org/officeDocument/2006/relationships/image" Target="../media/image6.png"/><Relationship Id="rId5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gif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gif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gif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3152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442088" y="1645920"/>
            <a:ext cx="6858000" cy="30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noAutofit/>
          </a:bodyPr>
          <a:lstStyle/>
          <a:p>
            <a:pPr indent="0" lvl="0" marL="0" rtl="0" algn="l">
              <a:lnSpc>
                <a:spcPct val="89361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7300"/>
              <a:buFont typeface="Arial"/>
              <a:buNone/>
            </a:pPr>
            <a:r>
              <a:rPr b="1" lang="en-US" sz="6000">
                <a:latin typeface="Arial"/>
                <a:ea typeface="Arial"/>
                <a:cs typeface="Arial"/>
                <a:sym typeface="Arial"/>
              </a:rPr>
              <a:t>ChatGPT</a:t>
            </a:r>
            <a:endParaRPr b="1" sz="6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9361"/>
              </a:lnSpc>
              <a:spcBef>
                <a:spcPts val="800"/>
              </a:spcBef>
              <a:spcAft>
                <a:spcPts val="0"/>
              </a:spcAft>
              <a:buClr>
                <a:srgbClr val="D8D8D8"/>
              </a:buClr>
              <a:buSzPts val="73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Introduction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325720" y="5925312"/>
            <a:ext cx="3859200" cy="532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Char char="+"/>
            </a:pPr>
            <a:r>
              <a:rPr b="1" lang="en-US" sz="1200">
                <a:solidFill>
                  <a:srgbClr val="4A4A4A"/>
                </a:solidFill>
              </a:rPr>
              <a:t>San Gabriel Valley City Managers’ Association</a:t>
            </a:r>
            <a:endParaRPr b="1" i="0" sz="1200" u="none" cap="none" strike="noStrike">
              <a:solidFill>
                <a:srgbClr val="4A4A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42097" y="548640"/>
            <a:ext cx="30825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7A7A"/>
              </a:buClr>
              <a:buSzPts val="1900"/>
              <a:buFont typeface="Arial"/>
              <a:buNone/>
            </a:pPr>
            <a:r>
              <a:rPr b="1" lang="en-US" sz="2000">
                <a:solidFill>
                  <a:srgbClr val="7A7A7A"/>
                </a:solidFill>
              </a:rPr>
              <a:t>June 21</a:t>
            </a:r>
            <a:r>
              <a:rPr b="1" i="0" lang="en-US" sz="2000" u="none" cap="none" strike="noStrike">
                <a:solidFill>
                  <a:srgbClr val="7A7A7A"/>
                </a:solidFill>
                <a:latin typeface="Arial"/>
                <a:ea typeface="Arial"/>
                <a:cs typeface="Arial"/>
                <a:sym typeface="Arial"/>
              </a:rPr>
              <a:t>, 20</a:t>
            </a:r>
            <a:r>
              <a:rPr b="1" lang="en-US" sz="2000">
                <a:solidFill>
                  <a:srgbClr val="7A7A7A"/>
                </a:solidFill>
              </a:rPr>
              <a:t>23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101" y="5369371"/>
            <a:ext cx="883625" cy="9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100" y="3323725"/>
            <a:ext cx="1928875" cy="195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6">
            <a:alphaModFix/>
          </a:blip>
          <a:srcRect b="6375" l="0" r="0" t="0"/>
          <a:stretch/>
        </p:blipFill>
        <p:spPr>
          <a:xfrm>
            <a:off x="5118263" y="551580"/>
            <a:ext cx="3382915" cy="31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>
            <p:ph type="ctrTitle"/>
          </p:nvPr>
        </p:nvSpPr>
        <p:spPr>
          <a:xfrm>
            <a:off x="4515163" y="3918475"/>
            <a:ext cx="4589100" cy="16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50" spcFirstLastPara="1" rIns="73150" wrap="square" tIns="36575">
            <a:noAutofit/>
          </a:bodyPr>
          <a:lstStyle/>
          <a:p>
            <a:pPr indent="0" lvl="0" marL="0" rtl="0" algn="l">
              <a:lnSpc>
                <a:spcPct val="89361"/>
              </a:lnSpc>
              <a:spcBef>
                <a:spcPts val="800"/>
              </a:spcBef>
              <a:spcAft>
                <a:spcPts val="0"/>
              </a:spcAft>
              <a:buClr>
                <a:srgbClr val="D8D8D8"/>
              </a:buClr>
              <a:buSzPts val="7300"/>
              <a:buFont typeface="Arial"/>
              <a:buNone/>
            </a:pPr>
            <a:r>
              <a:rPr b="1" i="1" lang="en-US" sz="30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Scan this image with your phone’s camera to open a link to our survey.</a:t>
            </a:r>
            <a:endParaRPr i="1" sz="3000">
              <a:solidFill>
                <a:srgbClr val="4A4A4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250e0d88568_0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250e0d88568_0_119"/>
          <p:cNvSpPr txBox="1"/>
          <p:nvPr/>
        </p:nvSpPr>
        <p:spPr>
          <a:xfrm>
            <a:off x="449944" y="1975104"/>
            <a:ext cx="7736100" cy="3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31F20"/>
                </a:solidFill>
              </a:rPr>
              <a:t>Adoption</a:t>
            </a:r>
            <a:br>
              <a:rPr lang="en-US" sz="4000">
                <a:solidFill>
                  <a:srgbClr val="231F20"/>
                </a:solidFill>
              </a:rPr>
            </a:br>
            <a:r>
              <a:rPr lang="en-US" sz="4000">
                <a:solidFill>
                  <a:srgbClr val="231F20"/>
                </a:solidFill>
              </a:rPr>
              <a:t>in Local Governments</a:t>
            </a:r>
            <a:endParaRPr sz="4000">
              <a:solidFill>
                <a:srgbClr val="231F20"/>
              </a:solidFill>
            </a:endParaRPr>
          </a:p>
        </p:txBody>
      </p:sp>
      <p:sp>
        <p:nvSpPr>
          <p:cNvPr id="174" name="Google Shape;174;g250e0d88568_0_119"/>
          <p:cNvSpPr txBox="1"/>
          <p:nvPr/>
        </p:nvSpPr>
        <p:spPr>
          <a:xfrm>
            <a:off x="5383606" y="5994062"/>
            <a:ext cx="33258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71100" spcFirstLastPara="1" rIns="71100" wrap="square" tIns="355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Arial"/>
              <a:buNone/>
            </a:pPr>
            <a:r>
              <a:rPr b="1" lang="en-US" sz="1200">
                <a:solidFill>
                  <a:srgbClr val="7A7A7A"/>
                </a:solidFill>
              </a:rPr>
              <a:t>ChatGPT Introduction</a:t>
            </a:r>
            <a:endParaRPr b="0" i="0" sz="1100" u="none" cap="none" strike="noStrike">
              <a:solidFill>
                <a:srgbClr val="7A7A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250e0d88568_0_119"/>
          <p:cNvSpPr txBox="1"/>
          <p:nvPr/>
        </p:nvSpPr>
        <p:spPr>
          <a:xfrm>
            <a:off x="442100" y="548640"/>
            <a:ext cx="46161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7A7A"/>
              </a:buClr>
              <a:buSzPts val="1900"/>
              <a:buFont typeface="Arial"/>
              <a:buNone/>
            </a:pPr>
            <a:r>
              <a:rPr b="1" lang="en-US" sz="2000">
                <a:solidFill>
                  <a:srgbClr val="7A7A7A"/>
                </a:solidFill>
              </a:rPr>
              <a:t>GPT @ City Hall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g250e0d88568_0_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101" y="5369371"/>
            <a:ext cx="883625" cy="90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2626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5"/>
          <p:cNvPicPr preferRelativeResize="0"/>
          <p:nvPr/>
        </p:nvPicPr>
        <p:blipFill rotWithShape="1">
          <a:blip r:embed="rId3">
            <a:alphaModFix amt="25000"/>
          </a:blip>
          <a:srcRect b="0" l="5791" r="5791" t="0"/>
          <a:stretch/>
        </p:blipFill>
        <p:spPr>
          <a:xfrm>
            <a:off x="0" y="0"/>
            <a:ext cx="9144000" cy="698082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5"/>
          <p:cNvSpPr txBox="1"/>
          <p:nvPr>
            <p:ph type="ctrTitle"/>
          </p:nvPr>
        </p:nvSpPr>
        <p:spPr>
          <a:xfrm>
            <a:off x="442097" y="2433727"/>
            <a:ext cx="6858000" cy="23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rtl="0" algn="l">
              <a:lnSpc>
                <a:spcPct val="89361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7300"/>
              <a:buFont typeface="Arial"/>
              <a:buNone/>
            </a:pPr>
            <a:r>
              <a:rPr b="1" lang="en-US" sz="7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Closing</a:t>
            </a:r>
            <a:endParaRPr b="1" sz="730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5"/>
          <p:cNvSpPr txBox="1"/>
          <p:nvPr/>
        </p:nvSpPr>
        <p:spPr>
          <a:xfrm>
            <a:off x="442083" y="548640"/>
            <a:ext cx="44991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900"/>
              <a:buFont typeface="Arial"/>
              <a:buNone/>
            </a:pPr>
            <a:r>
              <a:rPr b="1" i="0" lang="en-US" sz="20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See you next time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101" y="5369371"/>
            <a:ext cx="883625" cy="90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5"/>
          <p:cNvSpPr txBox="1"/>
          <p:nvPr/>
        </p:nvSpPr>
        <p:spPr>
          <a:xfrm>
            <a:off x="5383606" y="5994062"/>
            <a:ext cx="33258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71100" spcFirstLastPara="1" rIns="71100" wrap="square" tIns="355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</a:rPr>
              <a:t>ChatGPT Introduction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5"/>
          <p:cNvSpPr txBox="1"/>
          <p:nvPr/>
        </p:nvSpPr>
        <p:spPr>
          <a:xfrm>
            <a:off x="4101450" y="4307525"/>
            <a:ext cx="44991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9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</a:rPr>
              <a:t>https://linktr.ee/glendaleinnovation</a:t>
            </a:r>
            <a:endParaRPr b="1" i="0" sz="2000" u="none" cap="none" strike="noStrike">
              <a:solidFill>
                <a:schemeClr val="lt1"/>
              </a:solidFill>
            </a:endParaRPr>
          </a:p>
        </p:txBody>
      </p:sp>
      <p:pic>
        <p:nvPicPr>
          <p:cNvPr id="187" name="Google Shape;18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5450" y="1726925"/>
            <a:ext cx="2371091" cy="232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9966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036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"/>
          <p:cNvSpPr txBox="1"/>
          <p:nvPr/>
        </p:nvSpPr>
        <p:spPr>
          <a:xfrm>
            <a:off x="442100" y="1645920"/>
            <a:ext cx="8638800" cy="23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893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3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City of Glendale </a:t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9361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73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</a:rPr>
              <a:t>Innovation Project Manager</a:t>
            </a:r>
            <a:endParaRPr b="1" i="0" sz="4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93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3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</a:rPr>
              <a:t>Greg Kajszo</a:t>
            </a:r>
            <a:endParaRPr b="1" i="0" sz="4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42097" y="548640"/>
            <a:ext cx="30825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Welcome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5383606" y="5994062"/>
            <a:ext cx="33258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71100" spcFirstLastPara="1" rIns="71100" wrap="square" tIns="355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</a:rPr>
              <a:t>Introduction to ChatGPT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101" y="5369371"/>
            <a:ext cx="883625" cy="9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8875" y="3303025"/>
            <a:ext cx="2504551" cy="253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5AA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58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5"/>
          <p:cNvSpPr txBox="1"/>
          <p:nvPr/>
        </p:nvSpPr>
        <p:spPr>
          <a:xfrm>
            <a:off x="442100" y="1645920"/>
            <a:ext cx="7999800" cy="23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893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3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City of Glendale</a:t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9361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7300"/>
              <a:buFont typeface="Arial"/>
              <a:buNone/>
            </a:pPr>
            <a:r>
              <a:rPr b="1" lang="en-US" sz="5000">
                <a:solidFill>
                  <a:schemeClr val="lt1"/>
                </a:solidFill>
              </a:rPr>
              <a:t>Chief Innovation Officer</a:t>
            </a:r>
            <a:endParaRPr b="1" i="0" sz="5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93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300"/>
              <a:buFont typeface="Arial"/>
              <a:buNone/>
            </a:pPr>
            <a:r>
              <a:rPr b="1" lang="en-US" sz="5000">
                <a:solidFill>
                  <a:schemeClr val="lt1"/>
                </a:solidFill>
              </a:rPr>
              <a:t>Elena Bolbolian</a:t>
            </a:r>
            <a:endParaRPr b="1" i="0" sz="5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"/>
          <p:cNvSpPr txBox="1"/>
          <p:nvPr/>
        </p:nvSpPr>
        <p:spPr>
          <a:xfrm>
            <a:off x="442097" y="548640"/>
            <a:ext cx="30825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Welcome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5383606" y="5994062"/>
            <a:ext cx="33258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71100" spcFirstLastPara="1" rIns="71100" wrap="square" tIns="355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</a:rPr>
              <a:t>ChatGPT Introduction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101" y="5369371"/>
            <a:ext cx="883625" cy="9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5800" y="3698900"/>
            <a:ext cx="2153140" cy="21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 txBox="1"/>
          <p:nvPr/>
        </p:nvSpPr>
        <p:spPr>
          <a:xfrm>
            <a:off x="4402825" y="5829300"/>
            <a:ext cx="44991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9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</a:rPr>
              <a:t>https://linkedin.com/in/ebolbolian</a:t>
            </a:r>
            <a:endParaRPr b="1" i="0" sz="2000" u="none" cap="none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2626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"/>
          <p:cNvPicPr preferRelativeResize="0"/>
          <p:nvPr/>
        </p:nvPicPr>
        <p:blipFill rotWithShape="1">
          <a:blip r:embed="rId3">
            <a:alphaModFix amt="25000"/>
          </a:blip>
          <a:srcRect b="0" l="5791" r="5791" t="0"/>
          <a:stretch/>
        </p:blipFill>
        <p:spPr>
          <a:xfrm>
            <a:off x="0" y="0"/>
            <a:ext cx="9144000" cy="698082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>
            <p:ph type="ctrTitle"/>
          </p:nvPr>
        </p:nvSpPr>
        <p:spPr>
          <a:xfrm>
            <a:off x="442097" y="1499616"/>
            <a:ext cx="6858000" cy="23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rtl="0" algn="l">
              <a:lnSpc>
                <a:spcPct val="89361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7300"/>
              <a:buFont typeface="Arial"/>
              <a:buNone/>
            </a:pPr>
            <a:r>
              <a:rPr b="1" lang="en-US" sz="4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Intro to ChatGPT</a:t>
            </a:r>
            <a:endParaRPr b="1" sz="400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442083" y="548640"/>
            <a:ext cx="44991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9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101" y="5369371"/>
            <a:ext cx="883625" cy="9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7600" y="1703941"/>
            <a:ext cx="2834575" cy="28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250e0d88568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250e0d88568_0_5"/>
          <p:cNvSpPr txBox="1"/>
          <p:nvPr/>
        </p:nvSpPr>
        <p:spPr>
          <a:xfrm>
            <a:off x="449944" y="1975104"/>
            <a:ext cx="7736100" cy="3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231F20"/>
                </a:solidFill>
              </a:rPr>
              <a:t>A language model trained to learn patterns in human text.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250e0d88568_0_5"/>
          <p:cNvSpPr txBox="1"/>
          <p:nvPr/>
        </p:nvSpPr>
        <p:spPr>
          <a:xfrm>
            <a:off x="5383606" y="5994062"/>
            <a:ext cx="33258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71100" spcFirstLastPara="1" rIns="71100" wrap="square" tIns="355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Arial"/>
              <a:buNone/>
            </a:pPr>
            <a:r>
              <a:rPr b="1" lang="en-US" sz="1200">
                <a:solidFill>
                  <a:srgbClr val="7A7A7A"/>
                </a:solidFill>
              </a:rPr>
              <a:t>ChatGPT Introduction</a:t>
            </a:r>
            <a:endParaRPr b="0" i="0" sz="1100" u="none" cap="none" strike="noStrike">
              <a:solidFill>
                <a:srgbClr val="7A7A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250e0d88568_0_5"/>
          <p:cNvSpPr txBox="1"/>
          <p:nvPr/>
        </p:nvSpPr>
        <p:spPr>
          <a:xfrm>
            <a:off x="442097" y="548640"/>
            <a:ext cx="30825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7A7A"/>
              </a:buClr>
              <a:buSzPts val="1900"/>
              <a:buFont typeface="Arial"/>
              <a:buNone/>
            </a:pPr>
            <a:r>
              <a:rPr b="1" lang="en-US" sz="2000">
                <a:solidFill>
                  <a:srgbClr val="7A7A7A"/>
                </a:solidFill>
              </a:rPr>
              <a:t>Intro to ChatGPT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g250e0d88568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101" y="5369371"/>
            <a:ext cx="883625" cy="90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250e0d88568_0_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250e0d88568_0_103"/>
          <p:cNvSpPr txBox="1"/>
          <p:nvPr/>
        </p:nvSpPr>
        <p:spPr>
          <a:xfrm>
            <a:off x="449944" y="1975104"/>
            <a:ext cx="7736100" cy="3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231F20"/>
                </a:solidFill>
              </a:rPr>
              <a:t>Practice Prompts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250e0d88568_0_103"/>
          <p:cNvSpPr txBox="1"/>
          <p:nvPr/>
        </p:nvSpPr>
        <p:spPr>
          <a:xfrm>
            <a:off x="5383606" y="5994062"/>
            <a:ext cx="33258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71100" spcFirstLastPara="1" rIns="71100" wrap="square" tIns="355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Arial"/>
              <a:buNone/>
            </a:pPr>
            <a:r>
              <a:rPr b="1" lang="en-US" sz="1200">
                <a:solidFill>
                  <a:srgbClr val="7A7A7A"/>
                </a:solidFill>
              </a:rPr>
              <a:t>ChatGPT Introduction</a:t>
            </a:r>
            <a:endParaRPr b="0" i="0" sz="1100" u="none" cap="none" strike="noStrike">
              <a:solidFill>
                <a:srgbClr val="7A7A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250e0d88568_0_103"/>
          <p:cNvSpPr txBox="1"/>
          <p:nvPr/>
        </p:nvSpPr>
        <p:spPr>
          <a:xfrm>
            <a:off x="442097" y="548640"/>
            <a:ext cx="30825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7A7A"/>
              </a:buClr>
              <a:buSzPts val="1900"/>
              <a:buFont typeface="Arial"/>
              <a:buNone/>
            </a:pPr>
            <a:r>
              <a:rPr b="1" lang="en-US" sz="2000">
                <a:solidFill>
                  <a:srgbClr val="7A7A7A"/>
                </a:solidFill>
              </a:rPr>
              <a:t>Intro to ChatGPT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g250e0d88568_0_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101" y="5369371"/>
            <a:ext cx="883625" cy="90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2626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250e0d88568_0_33"/>
          <p:cNvPicPr preferRelativeResize="0"/>
          <p:nvPr/>
        </p:nvPicPr>
        <p:blipFill rotWithShape="1">
          <a:blip r:embed="rId3">
            <a:alphaModFix amt="25000"/>
          </a:blip>
          <a:srcRect b="0" l="5791" r="5791" t="0"/>
          <a:stretch/>
        </p:blipFill>
        <p:spPr>
          <a:xfrm>
            <a:off x="0" y="0"/>
            <a:ext cx="9144000" cy="698082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250e0d88568_0_33"/>
          <p:cNvSpPr txBox="1"/>
          <p:nvPr>
            <p:ph type="ctrTitle"/>
          </p:nvPr>
        </p:nvSpPr>
        <p:spPr>
          <a:xfrm>
            <a:off x="442097" y="1499616"/>
            <a:ext cx="6858000" cy="23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rtl="0" algn="l">
              <a:lnSpc>
                <a:spcPct val="89361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7300"/>
              <a:buFont typeface="Arial"/>
              <a:buNone/>
            </a:pPr>
            <a:r>
              <a:rPr b="1" lang="en-US" sz="4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What ChatGPT </a:t>
            </a:r>
            <a:br>
              <a:rPr b="1" lang="en-US" sz="4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4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Can Do Very Well</a:t>
            </a:r>
            <a:endParaRPr b="1" sz="400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250e0d88568_0_33"/>
          <p:cNvSpPr txBox="1"/>
          <p:nvPr/>
        </p:nvSpPr>
        <p:spPr>
          <a:xfrm>
            <a:off x="5383606" y="5994062"/>
            <a:ext cx="33258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71100" spcFirstLastPara="1" rIns="71100" wrap="square" tIns="355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</a:rPr>
              <a:t>ChatGPT Introduction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g250e0d88568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101" y="5369371"/>
            <a:ext cx="883625" cy="9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50e0d88568_0_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7600" y="1703941"/>
            <a:ext cx="2834575" cy="28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250e0d88568_0_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50e0d88568_0_41"/>
          <p:cNvSpPr txBox="1"/>
          <p:nvPr/>
        </p:nvSpPr>
        <p:spPr>
          <a:xfrm>
            <a:off x="449944" y="1975104"/>
            <a:ext cx="7736100" cy="3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31F20"/>
                </a:solidFill>
              </a:rPr>
              <a:t>ChatGPT Use Cases @ City Hall</a:t>
            </a:r>
            <a:endParaRPr sz="4000">
              <a:solidFill>
                <a:srgbClr val="231F20"/>
              </a:solidFill>
            </a:endParaRPr>
          </a:p>
        </p:txBody>
      </p:sp>
      <p:sp>
        <p:nvSpPr>
          <p:cNvPr id="155" name="Google Shape;155;g250e0d88568_0_41"/>
          <p:cNvSpPr txBox="1"/>
          <p:nvPr/>
        </p:nvSpPr>
        <p:spPr>
          <a:xfrm>
            <a:off x="5383606" y="5994062"/>
            <a:ext cx="33258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71100" spcFirstLastPara="1" rIns="71100" wrap="square" tIns="355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Arial"/>
              <a:buNone/>
            </a:pPr>
            <a:r>
              <a:rPr b="1" lang="en-US" sz="1200">
                <a:solidFill>
                  <a:srgbClr val="7A7A7A"/>
                </a:solidFill>
              </a:rPr>
              <a:t>ChatGPT Introduction</a:t>
            </a:r>
            <a:endParaRPr b="0" i="0" sz="1100" u="none" cap="none" strike="noStrike">
              <a:solidFill>
                <a:srgbClr val="7A7A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250e0d88568_0_41"/>
          <p:cNvSpPr txBox="1"/>
          <p:nvPr/>
        </p:nvSpPr>
        <p:spPr>
          <a:xfrm>
            <a:off x="442100" y="548640"/>
            <a:ext cx="46161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7A7A"/>
              </a:buClr>
              <a:buSzPts val="1900"/>
              <a:buFont typeface="Arial"/>
              <a:buNone/>
            </a:pPr>
            <a:r>
              <a:rPr b="1" lang="en-US" sz="2000">
                <a:solidFill>
                  <a:srgbClr val="7A7A7A"/>
                </a:solidFill>
              </a:rPr>
              <a:t>GPT @ City Hall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g250e0d88568_0_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101" y="5369371"/>
            <a:ext cx="883625" cy="90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250e0d88568_0_41"/>
          <p:cNvSpPr txBox="1"/>
          <p:nvPr/>
        </p:nvSpPr>
        <p:spPr>
          <a:xfrm>
            <a:off x="442075" y="2763660"/>
            <a:ext cx="7086600" cy="3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000"/>
              <a:buFont typeface="Arial"/>
              <a:buAutoNum type="arabicPeriod"/>
            </a:pPr>
            <a:r>
              <a:rPr lang="en-US" sz="2000">
                <a:solidFill>
                  <a:srgbClr val="4A4A4A"/>
                </a:solidFill>
              </a:rPr>
              <a:t>Ordinance to Ban Single-Use Plastics </a:t>
            </a:r>
            <a:endParaRPr sz="2000">
              <a:solidFill>
                <a:srgbClr val="4A4A4A"/>
              </a:solidFill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000"/>
              <a:buAutoNum type="arabicPeriod"/>
            </a:pPr>
            <a:r>
              <a:rPr lang="en-US" sz="2000">
                <a:solidFill>
                  <a:srgbClr val="4A4A4A"/>
                </a:solidFill>
              </a:rPr>
              <a:t>Professional Apology Email for A Service Request Delay</a:t>
            </a:r>
            <a:endParaRPr sz="2000">
              <a:solidFill>
                <a:srgbClr val="4A4A4A"/>
              </a:solidFill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000"/>
              <a:buAutoNum type="arabicPeriod"/>
            </a:pPr>
            <a:r>
              <a:rPr lang="en-US" sz="2000">
                <a:solidFill>
                  <a:srgbClr val="4A4A4A"/>
                </a:solidFill>
              </a:rPr>
              <a:t>Identify GHG </a:t>
            </a:r>
            <a:r>
              <a:rPr lang="en-US" sz="2000">
                <a:solidFill>
                  <a:srgbClr val="4A4A4A"/>
                </a:solidFill>
              </a:rPr>
              <a:t>Emission</a:t>
            </a:r>
            <a:r>
              <a:rPr lang="en-US" sz="2000">
                <a:solidFill>
                  <a:srgbClr val="4A4A4A"/>
                </a:solidFill>
              </a:rPr>
              <a:t> Opportunities</a:t>
            </a:r>
            <a:endParaRPr sz="2000">
              <a:solidFill>
                <a:srgbClr val="4A4A4A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2626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250e0d88568_0_80"/>
          <p:cNvPicPr preferRelativeResize="0"/>
          <p:nvPr/>
        </p:nvPicPr>
        <p:blipFill rotWithShape="1">
          <a:blip r:embed="rId3">
            <a:alphaModFix amt="25000"/>
          </a:blip>
          <a:srcRect b="0" l="5791" r="5791" t="0"/>
          <a:stretch/>
        </p:blipFill>
        <p:spPr>
          <a:xfrm>
            <a:off x="0" y="0"/>
            <a:ext cx="9144000" cy="698082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50e0d88568_0_80"/>
          <p:cNvSpPr txBox="1"/>
          <p:nvPr>
            <p:ph type="ctrTitle"/>
          </p:nvPr>
        </p:nvSpPr>
        <p:spPr>
          <a:xfrm>
            <a:off x="442097" y="1499616"/>
            <a:ext cx="6858000" cy="23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rtl="0" algn="l">
              <a:lnSpc>
                <a:spcPct val="89361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7300"/>
              <a:buFont typeface="Arial"/>
              <a:buNone/>
            </a:pPr>
            <a:r>
              <a:rPr b="1" lang="en-US" sz="4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Pitfalls of ChatGPT</a:t>
            </a:r>
            <a:endParaRPr b="1" sz="400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250e0d88568_0_80"/>
          <p:cNvSpPr txBox="1"/>
          <p:nvPr/>
        </p:nvSpPr>
        <p:spPr>
          <a:xfrm>
            <a:off x="5383606" y="5994062"/>
            <a:ext cx="33258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71100" spcFirstLastPara="1" rIns="71100" wrap="square" tIns="355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</a:rPr>
              <a:t>ChatGPT Introduction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g250e0d88568_0_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101" y="5369371"/>
            <a:ext cx="883625" cy="9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50e0d88568_0_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7600" y="1703941"/>
            <a:ext cx="2834575" cy="28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