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76" r:id="rId2"/>
    <p:sldId id="348" r:id="rId3"/>
    <p:sldId id="400" r:id="rId4"/>
    <p:sldId id="368" r:id="rId5"/>
    <p:sldId id="351" r:id="rId6"/>
    <p:sldId id="899" r:id="rId7"/>
    <p:sldId id="354" r:id="rId8"/>
    <p:sldId id="339" r:id="rId9"/>
    <p:sldId id="349" r:id="rId10"/>
    <p:sldId id="405" r:id="rId11"/>
    <p:sldId id="292" r:id="rId12"/>
    <p:sldId id="302" r:id="rId13"/>
    <p:sldId id="272" r:id="rId14"/>
    <p:sldId id="359" r:id="rId15"/>
    <p:sldId id="356" r:id="rId16"/>
    <p:sldId id="357" r:id="rId17"/>
    <p:sldId id="334" r:id="rId18"/>
    <p:sldId id="367" r:id="rId19"/>
    <p:sldId id="373" r:id="rId20"/>
    <p:sldId id="375" r:id="rId21"/>
    <p:sldId id="898" r:id="rId22"/>
    <p:sldId id="304" r:id="rId23"/>
    <p:sldId id="343" r:id="rId24"/>
    <p:sldId id="284" r:id="rId25"/>
    <p:sldId id="420" r:id="rId26"/>
  </p:sldIdLst>
  <p:sldSz cx="9144000" cy="5143500" type="screen16x9"/>
  <p:notesSz cx="9144000" cy="6858000"/>
  <p:defaultTextStyle>
    <a:defPPr>
      <a:defRPr lang="en-US"/>
    </a:defPPr>
    <a:lvl1pPr marL="0" algn="l" defTabSz="6855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8" algn="l" defTabSz="6855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28" algn="l" defTabSz="6855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92" algn="l" defTabSz="6855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56" algn="l" defTabSz="6855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827" algn="l" defTabSz="6855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83" algn="l" defTabSz="6855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98" algn="l" defTabSz="6855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0" autoAdjust="0"/>
    <p:restoredTop sz="94660" autoAdjust="0"/>
  </p:normalViewPr>
  <p:slideViewPr>
    <p:cSldViewPr snapToGrid="0">
      <p:cViewPr varScale="1">
        <p:scale>
          <a:sx n="152" d="100"/>
          <a:sy n="152" d="100"/>
        </p:scale>
        <p:origin x="472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0874A-0E11-7D4A-93B3-46182E175999}" type="datetimeFigureOut">
              <a:rPr lang="en-US" smtClean="0"/>
              <a:t>6/7/23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E9D2E-4235-D245-9B29-BE9B3016F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24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806ED-780F-364F-955F-68CAD47632EC}" type="datetimeFigureOut">
              <a:rPr lang="en-US" smtClean="0"/>
              <a:t>6/7/23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7FCB5-FBC3-F64D-A36F-596A80603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7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58" algn="l" defTabSz="3427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8" algn="l" defTabSz="3427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92" algn="l" defTabSz="3427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6" algn="l" defTabSz="3427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27" algn="l" defTabSz="3427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83" algn="l" defTabSz="3427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3427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098" algn="l" defTabSz="3427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B93D0-E1FA-45B3-A849-44CB8A963E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443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B93D0-E1FA-45B3-A849-44CB8A963E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101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5122" eaLnBrk="0" hangingPunct="0"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7125" indent="-279664" defTabSz="915122" eaLnBrk="0" hangingPunct="0"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18654" indent="-223731" defTabSz="915122" eaLnBrk="0" hangingPunct="0"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66116" indent="-223731" defTabSz="915122" eaLnBrk="0" hangingPunct="0"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3577" indent="-223731" defTabSz="915122" eaLnBrk="0" hangingPunct="0"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1039" indent="-223731" defTabSz="91512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08501" indent="-223731" defTabSz="91512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55962" indent="-223731" defTabSz="91512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03424" indent="-223731" defTabSz="91512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D239C5A-288C-4768-9115-58212EA837F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2000" cy="257175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15122" eaLnBrk="0" hangingPunct="0"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7125" indent="-279664" defTabSz="915122" eaLnBrk="0" hangingPunct="0"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18654" indent="-223731" defTabSz="915122" eaLnBrk="0" hangingPunct="0"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66116" indent="-223731" defTabSz="915122" eaLnBrk="0" hangingPunct="0"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3577" indent="-223731" defTabSz="915122" eaLnBrk="0" hangingPunct="0"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1039" indent="-223731" defTabSz="91512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08501" indent="-223731" defTabSz="91512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55962" indent="-223731" defTabSz="91512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03424" indent="-223731" defTabSz="91512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D239C5A-288C-4768-9115-58212EA837F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2000" cy="25717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741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B93D0-E1FA-45B3-A849-44CB8A963E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620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B93D0-E1FA-45B3-A849-44CB8A963E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887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B93D0-E1FA-45B3-A849-44CB8A963E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86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5122" eaLnBrk="0" hangingPunct="0"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7125" indent="-279664" defTabSz="915122" eaLnBrk="0" hangingPunct="0"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18654" indent="-223731" defTabSz="915122" eaLnBrk="0" hangingPunct="0"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66116" indent="-223731" defTabSz="915122" eaLnBrk="0" hangingPunct="0"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3577" indent="-223731" defTabSz="915122" eaLnBrk="0" hangingPunct="0"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1039" indent="-223731" defTabSz="91512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08501" indent="-223731" defTabSz="91512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55962" indent="-223731" defTabSz="91512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03424" indent="-223731" defTabSz="91512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AD3B538-70A2-4EB7-B009-A47D3AD5E404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0412" cy="257175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 lIns="91537" tIns="45769" rIns="91537" bIns="45769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B93D0-E1FA-45B3-A849-44CB8A963E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793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B93D0-E1FA-45B3-A849-44CB8A963E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24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3B1710-4899-4451-AB69-8B83B14748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09E31F-614E-4F17-BC3C-DF01E0B8CA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6336" y="77605"/>
            <a:ext cx="4592688" cy="45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06A4-2139-43C4-9B67-AD527906D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7B400-EF21-4D88-99F6-D4B97ABD4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61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FCA93-0990-4F00-881E-4DCEA94C6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6D678-73C2-4CFF-AF6C-5F3392A3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  <a:prstGeom prst="rect">
            <a:avLst/>
          </a:prstGeom>
        </p:spPr>
        <p:txBody>
          <a:bodyPr lIns="68556" tIns="34289" rIns="68556" bIns="34289"/>
          <a:lstStyle/>
          <a:p>
            <a:fld id="{2BD3D092-56F7-4090-A2C6-F2F8C54D5CCA}" type="datetimeFigureOut">
              <a:rPr lang="en-CA" smtClean="0"/>
              <a:t>2023-06-07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BCD96-55E6-4C71-876D-B4276FD7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  <a:prstGeom prst="rect">
            <a:avLst/>
          </a:prstGeom>
        </p:spPr>
        <p:txBody>
          <a:bodyPr lIns="68556" tIns="34289" rIns="68556" bIns="34289"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B816C-4708-435A-9786-8C5BDB90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  <a:prstGeom prst="rect">
            <a:avLst/>
          </a:prstGeom>
        </p:spPr>
        <p:txBody>
          <a:bodyPr lIns="68556" tIns="34289" rIns="68556" bIns="34289"/>
          <a:lstStyle/>
          <a:p>
            <a:fld id="{65E249D3-5282-4685-B13A-9C927E4217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52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0D948-FCB9-4B6E-B377-83F20E40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CA6416-175E-4F9F-8343-3E6D13287E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61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877F5-68EB-4C72-98AF-731C61BC5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75971-DEB0-4647-80C3-89227AB62A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  <a:prstGeom prst="rect">
            <a:avLst/>
          </a:prstGeom>
        </p:spPr>
        <p:txBody>
          <a:bodyPr lIns="68556" tIns="34289" rIns="68556" bIns="34289"/>
          <a:lstStyle/>
          <a:p>
            <a:fld id="{2BD3D092-56F7-4090-A2C6-F2F8C54D5CCA}" type="datetimeFigureOut">
              <a:rPr lang="en-CA" smtClean="0"/>
              <a:t>2023-06-07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F5AE8-77BE-471D-8269-E8D5952B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  <a:prstGeom prst="rect">
            <a:avLst/>
          </a:prstGeom>
        </p:spPr>
        <p:txBody>
          <a:bodyPr lIns="68556" tIns="34289" rIns="68556" bIns="34289"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15E22-BD14-41FE-9FDD-D8AE59B8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  <a:prstGeom prst="rect">
            <a:avLst/>
          </a:prstGeom>
        </p:spPr>
        <p:txBody>
          <a:bodyPr lIns="68556" tIns="34289" rIns="68556" bIns="34289"/>
          <a:lstStyle/>
          <a:p>
            <a:fld id="{65E249D3-5282-4685-B13A-9C927E4217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19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45C79-1ED1-4A44-A038-5C936258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2F9DAF-ADE3-4190-A6E6-FD9AD1383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F2DFD-0F94-49F5-9889-158ED5936F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  <a:prstGeom prst="rect">
            <a:avLst/>
          </a:prstGeom>
        </p:spPr>
        <p:txBody>
          <a:bodyPr lIns="68556" tIns="34289" rIns="68556" bIns="34289"/>
          <a:lstStyle/>
          <a:p>
            <a:fld id="{2BD3D092-56F7-4090-A2C6-F2F8C54D5CCA}" type="datetimeFigureOut">
              <a:rPr lang="en-CA" smtClean="0"/>
              <a:t>2023-06-07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964E4-1AA6-436A-AD8A-4257C1AF4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  <a:prstGeom prst="rect">
            <a:avLst/>
          </a:prstGeom>
        </p:spPr>
        <p:txBody>
          <a:bodyPr lIns="68556" tIns="34289" rIns="68556" bIns="34289"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8157C-FACB-45E6-ABEE-CB231BEF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  <a:prstGeom prst="rect">
            <a:avLst/>
          </a:prstGeom>
        </p:spPr>
        <p:txBody>
          <a:bodyPr lIns="68556" tIns="34289" rIns="68556" bIns="34289"/>
          <a:lstStyle/>
          <a:p>
            <a:fld id="{65E249D3-5282-4685-B13A-9C927E4217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46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8B5E95-982C-4469-9CFA-70782863C3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8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541DB-200D-402F-A72A-D81D68F7C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8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35C75-660E-49D6-B93C-0C2E78271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  <a:prstGeom prst="rect">
            <a:avLst/>
          </a:prstGeom>
        </p:spPr>
        <p:txBody>
          <a:bodyPr lIns="68556" tIns="34289" rIns="68556" bIns="34289"/>
          <a:lstStyle/>
          <a:p>
            <a:fld id="{2BD3D092-56F7-4090-A2C6-F2F8C54D5CCA}" type="datetimeFigureOut">
              <a:rPr lang="en-CA" smtClean="0"/>
              <a:t>2023-06-07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8D37E-A3D5-4979-9CE8-73F4465B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  <a:prstGeom prst="rect">
            <a:avLst/>
          </a:prstGeom>
        </p:spPr>
        <p:txBody>
          <a:bodyPr lIns="68556" tIns="34289" rIns="68556" bIns="34289"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6533F-34F1-4047-80E1-98FED7DB7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  <a:prstGeom prst="rect">
            <a:avLst/>
          </a:prstGeom>
        </p:spPr>
        <p:txBody>
          <a:bodyPr lIns="68556" tIns="34289" rIns="68556" bIns="34289"/>
          <a:lstStyle/>
          <a:p>
            <a:fld id="{65E249D3-5282-4685-B13A-9C927E4217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271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9FA6BE-D690-453B-A8FC-0C654F1D00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41F002-421F-4AE0-A659-D4E14ADAC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2784" y="978932"/>
            <a:ext cx="3429000" cy="1790700"/>
          </a:xfrm>
        </p:spPr>
        <p:txBody>
          <a:bodyPr anchor="b">
            <a:no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C72912-80F1-49B0-A586-788E58509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2784" y="2838715"/>
            <a:ext cx="3429000" cy="1241822"/>
          </a:xfrm>
        </p:spPr>
        <p:txBody>
          <a:bodyPr/>
          <a:lstStyle>
            <a:lvl1pPr marL="0" indent="0" algn="r">
              <a:buNone/>
              <a:defRPr sz="18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FED813-80E6-4DD9-948B-36EB6FC26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4020" y="4164595"/>
            <a:ext cx="2739980" cy="978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B7A3CD-3BD7-418D-966E-B2E4671A21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"/>
            <a:ext cx="2808698" cy="316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3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70CB2-9B04-4837-97BD-9ACE06E2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60243-D20E-4D7A-A590-75114A9A4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674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9FA6BE-D690-453B-A8FC-0C654F1D00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41F002-421F-4AE0-A659-D4E14ADAC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5581" y="1676400"/>
            <a:ext cx="4526205" cy="1790700"/>
          </a:xfrm>
        </p:spPr>
        <p:txBody>
          <a:bodyPr anchor="b">
            <a:no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FED813-80E6-4DD9-948B-36EB6FC26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4020" y="4164595"/>
            <a:ext cx="2739980" cy="978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B7A3CD-3BD7-418D-966E-B2E4671A21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"/>
            <a:ext cx="2808698" cy="316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4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76E-1500-4B38-B624-1D2D5B16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4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738DF-1915-4D33-9668-EC3F2EA0F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12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1E2E5-A229-46F4-B88C-E464E6F5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  <a:prstGeom prst="rect">
            <a:avLst/>
          </a:prstGeom>
        </p:spPr>
        <p:txBody>
          <a:bodyPr lIns="68556" tIns="34289" rIns="68556" bIns="34289"/>
          <a:lstStyle/>
          <a:p>
            <a:fld id="{2BD3D092-56F7-4090-A2C6-F2F8C54D5CCA}" type="datetimeFigureOut">
              <a:rPr lang="en-CA" smtClean="0"/>
              <a:t>2023-06-07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37197-DADA-4709-8CDA-DF5E366D1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  <a:prstGeom prst="rect">
            <a:avLst/>
          </a:prstGeom>
        </p:spPr>
        <p:txBody>
          <a:bodyPr lIns="68556" tIns="34289" rIns="68556" bIns="34289"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8B4F3-AD70-489A-B3A2-1A768B3E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  <a:prstGeom prst="rect">
            <a:avLst/>
          </a:prstGeom>
        </p:spPr>
        <p:txBody>
          <a:bodyPr lIns="68556" tIns="34289" rIns="68556" bIns="34289"/>
          <a:lstStyle/>
          <a:p>
            <a:fld id="{65E249D3-5282-4685-B13A-9C927E4217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030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84A00-6F05-4739-9282-150C7767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7A130-EDF2-4A70-A975-DD20F8800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BF14E-6796-44CF-90CF-E4B82254F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1B129-8505-4F27-BD4F-DE75250A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  <a:prstGeom prst="rect">
            <a:avLst/>
          </a:prstGeom>
        </p:spPr>
        <p:txBody>
          <a:bodyPr lIns="68556" tIns="34289" rIns="68556" bIns="34289"/>
          <a:lstStyle/>
          <a:p>
            <a:fld id="{2BD3D092-56F7-4090-A2C6-F2F8C54D5CCA}" type="datetimeFigureOut">
              <a:rPr lang="en-CA" smtClean="0"/>
              <a:t>2023-06-07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81F1C-3C89-4352-8E62-342B834F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  <a:prstGeom prst="rect">
            <a:avLst/>
          </a:prstGeom>
        </p:spPr>
        <p:txBody>
          <a:bodyPr lIns="68556" tIns="34289" rIns="68556" bIns="34289"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E5471-96D3-44CC-B1A2-9FA9FDA9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  <a:prstGeom prst="rect">
            <a:avLst/>
          </a:prstGeom>
        </p:spPr>
        <p:txBody>
          <a:bodyPr lIns="68556" tIns="34289" rIns="68556" bIns="34289"/>
          <a:lstStyle/>
          <a:p>
            <a:fld id="{65E249D3-5282-4685-B13A-9C927E4217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012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2CB17-0BE8-44F3-9A46-EDF3048BB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42B8E-BC92-4A63-BDA1-A5A2A5D41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08D94-92FC-43DB-AC76-21833D861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4D8BD-1E45-4567-9F99-970920458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DA3CA8-BFD7-407A-96B1-57857A92F9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0D2D10-B682-4C5D-B14F-322F74C1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  <a:prstGeom prst="rect">
            <a:avLst/>
          </a:prstGeom>
        </p:spPr>
        <p:txBody>
          <a:bodyPr lIns="68556" tIns="34289" rIns="68556" bIns="34289"/>
          <a:lstStyle/>
          <a:p>
            <a:fld id="{2BD3D092-56F7-4090-A2C6-F2F8C54D5CCA}" type="datetimeFigureOut">
              <a:rPr lang="en-CA" smtClean="0"/>
              <a:t>2023-06-07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60B9D9-046D-4C94-A95B-85BEEDEEF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  <a:prstGeom prst="rect">
            <a:avLst/>
          </a:prstGeom>
        </p:spPr>
        <p:txBody>
          <a:bodyPr lIns="68556" tIns="34289" rIns="68556" bIns="34289"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60BAD-2DE7-40D5-9236-F14D4563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  <a:prstGeom prst="rect">
            <a:avLst/>
          </a:prstGeom>
        </p:spPr>
        <p:txBody>
          <a:bodyPr lIns="68556" tIns="34289" rIns="68556" bIns="34289"/>
          <a:lstStyle/>
          <a:p>
            <a:fld id="{65E249D3-5282-4685-B13A-9C927E4217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50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11D8F-219D-4843-A454-562A0C95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C6758-66DE-49F4-B3AB-8056D74B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  <a:prstGeom prst="rect">
            <a:avLst/>
          </a:prstGeom>
        </p:spPr>
        <p:txBody>
          <a:bodyPr lIns="68556" tIns="34289" rIns="68556" bIns="34289"/>
          <a:lstStyle/>
          <a:p>
            <a:fld id="{2BD3D092-56F7-4090-A2C6-F2F8C54D5CCA}" type="datetimeFigureOut">
              <a:rPr lang="en-CA" smtClean="0"/>
              <a:t>2023-06-07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B5721-2C16-4CC3-9EB0-32761494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  <a:prstGeom prst="rect">
            <a:avLst/>
          </a:prstGeom>
        </p:spPr>
        <p:txBody>
          <a:bodyPr lIns="68556" tIns="34289" rIns="68556" bIns="34289"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15A2C-55F1-4F9C-A760-EC6A11DB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  <a:prstGeom prst="rect">
            <a:avLst/>
          </a:prstGeom>
        </p:spPr>
        <p:txBody>
          <a:bodyPr lIns="68556" tIns="34289" rIns="68556" bIns="34289"/>
          <a:lstStyle/>
          <a:p>
            <a:fld id="{65E249D3-5282-4685-B13A-9C927E4217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44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1E0197-6161-43EF-A92A-766F26A243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  <a:prstGeom prst="rect">
            <a:avLst/>
          </a:prstGeom>
        </p:spPr>
        <p:txBody>
          <a:bodyPr lIns="68556" tIns="34289" rIns="68556" bIns="34289"/>
          <a:lstStyle/>
          <a:p>
            <a:fld id="{2BD3D092-56F7-4090-A2C6-F2F8C54D5CCA}" type="datetimeFigureOut">
              <a:rPr lang="en-CA" smtClean="0"/>
              <a:t>2023-06-07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93B54A-EBAD-4713-9E24-EC694078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  <a:prstGeom prst="rect">
            <a:avLst/>
          </a:prstGeom>
        </p:spPr>
        <p:txBody>
          <a:bodyPr lIns="68556" tIns="34289" rIns="68556" bIns="34289"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4D9EA-F653-4F84-9BBA-5079375C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  <a:prstGeom prst="rect">
            <a:avLst/>
          </a:prstGeom>
        </p:spPr>
        <p:txBody>
          <a:bodyPr lIns="68556" tIns="34289" rIns="68556" bIns="34289"/>
          <a:lstStyle/>
          <a:p>
            <a:fld id="{65E249D3-5282-4685-B13A-9C927E4217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452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AE851C-DBED-461E-B2A1-6D296AC33CA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90347F-E240-4E86-8CD8-DFD1C552F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84" y="273847"/>
            <a:ext cx="6961985" cy="994172"/>
          </a:xfrm>
          <a:prstGeom prst="rect">
            <a:avLst/>
          </a:prstGeom>
        </p:spPr>
        <p:txBody>
          <a:bodyPr vert="horz" lIns="68556" tIns="34289" rIns="68556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FF72C-5848-4DCB-AC41-ACE756377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6" tIns="34289" rIns="68556" bIns="34289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22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0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spcAft>
          <a:spcPts val="45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2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2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2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tif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377926" y="600111"/>
            <a:ext cx="6457950" cy="812602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68556" tIns="34289" rIns="68556" bIns="34289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100" cap="none" dirty="0"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</a:rPr>
              <a:t>Delivering a World-Class Customer Experience</a:t>
            </a:r>
          </a:p>
          <a:p>
            <a:pPr algn="ctr">
              <a:defRPr/>
            </a:pPr>
            <a:r>
              <a:rPr lang="en-US" b="0" i="1" cap="none" dirty="0"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</a:rPr>
              <a:t>Lessons From the Mouse</a:t>
            </a:r>
            <a:endParaRPr lang="en-US" b="0" i="1" cap="none" dirty="0">
              <a:effectLst>
                <a:outerShdw blurRad="50800" dist="38100" dir="2700000" algn="tl" rotWithShape="0">
                  <a:schemeClr val="tx2">
                    <a:lumMod val="50000"/>
                    <a:lumOff val="50000"/>
                    <a:alpha val="43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295393" y="2411354"/>
            <a:ext cx="6400800" cy="1084421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81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68556" tIns="34289" rIns="68556" bIns="34289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  <a:defRPr/>
            </a:pPr>
            <a:endParaRPr lang="en-US" dirty="0">
              <a:solidFill>
                <a:srgbClr val="DA291C"/>
              </a:solidFill>
              <a:effectLst>
                <a:outerShdw blurRad="50800" dist="38100" dir="2700000" algn="tl" rotWithShape="0">
                  <a:schemeClr val="tx2">
                    <a:lumMod val="50000"/>
                    <a:lumOff val="50000"/>
                    <a:alpha val="43000"/>
                  </a:schemeClr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dirty="0">
                <a:solidFill>
                  <a:srgbClr val="DA291C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</a:rPr>
              <a:t>Presented to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27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</a:rPr>
              <a:t>San Gabriel Valley                             City Managers’ Association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dirty="0">
                <a:solidFill>
                  <a:srgbClr val="DA291C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</a:rPr>
              <a:t>by Danny Snow</a:t>
            </a:r>
          </a:p>
        </p:txBody>
      </p:sp>
    </p:spTree>
    <p:extLst>
      <p:ext uri="{BB962C8B-B14F-4D97-AF65-F5344CB8AC3E}">
        <p14:creationId xmlns:p14="http://schemas.microsoft.com/office/powerpoint/2010/main" val="231091774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stle Phot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02182E-F6BF-AF49-8371-7CDCFB295F60}"/>
              </a:ext>
            </a:extLst>
          </p:cNvPr>
          <p:cNvSpPr/>
          <p:nvPr/>
        </p:nvSpPr>
        <p:spPr>
          <a:xfrm>
            <a:off x="14187" y="0"/>
            <a:ext cx="9129814" cy="514350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84" y="83374"/>
            <a:ext cx="6961985" cy="994172"/>
          </a:xfrm>
        </p:spPr>
        <p:txBody>
          <a:bodyPr/>
          <a:lstStyle/>
          <a:p>
            <a:r>
              <a:rPr lang="en-US" cap="none" dirty="0"/>
              <a:t>Example: Hotel Return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179095" y="1308101"/>
            <a:ext cx="1556469" cy="1075581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56" tIns="34289" rIns="68556" bIns="34289" anchor="ctr"/>
          <a:lstStyle/>
          <a:p>
            <a:pPr algn="ctr">
              <a:defRPr/>
            </a:pPr>
            <a:r>
              <a:rPr lang="en-US" sz="1800" b="1" dirty="0">
                <a:latin typeface="Arial" charset="0"/>
                <a:ea typeface="ＭＳ Ｐゴシック" charset="0"/>
              </a:rPr>
              <a:t>Ride bus</a:t>
            </a:r>
          </a:p>
          <a:p>
            <a:pPr algn="ctr">
              <a:defRPr/>
            </a:pPr>
            <a:r>
              <a:rPr lang="en-US" sz="1800" b="1" dirty="0">
                <a:latin typeface="Arial" charset="0"/>
                <a:ea typeface="ＭＳ Ｐゴシック" charset="0"/>
              </a:rPr>
              <a:t>to hotel</a:t>
            </a: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3759392" y="1308101"/>
            <a:ext cx="1555200" cy="1075581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56" tIns="34289" rIns="68556" bIns="34289" anchor="ctr"/>
          <a:lstStyle/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Enter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lobby</a:t>
            </a: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2730204" y="1845890"/>
            <a:ext cx="84138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8556" tIns="34289" rIns="68556" bIns="34289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>
            <a:off x="7131264" y="2377358"/>
            <a:ext cx="0" cy="607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8556" tIns="34289" rIns="68556" bIns="34289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 flipH="1">
            <a:off x="5553907" y="3819897"/>
            <a:ext cx="97082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8556" tIns="34289" rIns="68556" bIns="34289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6599365" y="1466332"/>
            <a:ext cx="1024766" cy="6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9014" tIns="34520" rIns="69014" bIns="34520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Ride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elevator</a:t>
            </a:r>
          </a:p>
        </p:txBody>
      </p:sp>
      <p:sp>
        <p:nvSpPr>
          <p:cNvPr id="21" name="Line 8">
            <a:extLst>
              <a:ext uri="{FF2B5EF4-FFF2-40B4-BE49-F238E27FC236}">
                <a16:creationId xmlns:a16="http://schemas.microsoft.com/office/drawing/2014/main" id="{F457BFBA-659C-E447-AF12-7B59DE8405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6990" y="1845890"/>
            <a:ext cx="84138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8556" tIns="34289" rIns="68556" bIns="34289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50A71B0A-4C2E-D34F-9E73-A77727203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4308" y="1308101"/>
            <a:ext cx="1555200" cy="1075581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56" tIns="34289" rIns="68556" bIns="34289" anchor="ctr"/>
          <a:lstStyle/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Ride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elevator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98B7ECFF-FC6E-DB46-AA95-185C6529B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4308" y="3257216"/>
            <a:ext cx="1555200" cy="1075581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56" tIns="34289" rIns="68556" bIns="34289" anchor="ctr"/>
          <a:lstStyle/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Walk to 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room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5CD08F5F-AB1D-6241-A87D-ED65702A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392" y="3257216"/>
            <a:ext cx="1555200" cy="1075581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56" tIns="34289" rIns="68556" bIns="34289" anchor="ctr"/>
          <a:lstStyle/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Enter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272576264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565661-C1D3-9B4A-814E-CADD7EBE68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73" y="878306"/>
            <a:ext cx="4535403" cy="3404937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B76E8E2-066D-9848-888C-760DE7938350}"/>
              </a:ext>
            </a:extLst>
          </p:cNvPr>
          <p:cNvSpPr/>
          <p:nvPr/>
        </p:nvSpPr>
        <p:spPr>
          <a:xfrm>
            <a:off x="4949207" y="2261936"/>
            <a:ext cx="649938" cy="637674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>
              <a:defRPr/>
            </a:pPr>
            <a:r>
              <a:rPr lang="en-US" sz="2700" b="1" dirty="0">
                <a:solidFill>
                  <a:prstClr val="white"/>
                </a:solidFill>
                <a:latin typeface="Arial"/>
              </a:rPr>
              <a:t>2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D08B361-F64B-924F-8D06-6979C9590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969" y="2365865"/>
            <a:ext cx="2947737" cy="117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68556" tIns="34289" rIns="68556" bIns="34289"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defRPr/>
            </a:pPr>
            <a:r>
              <a:rPr lang="en-US" sz="2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Pay Attention to the Details:</a:t>
            </a:r>
          </a:p>
          <a:p>
            <a:pPr marL="0" indent="0" eaLnBrk="1" hangingPunct="1">
              <a:defRPr/>
            </a:pPr>
            <a:r>
              <a:rPr lang="en-US" sz="2400" b="1" i="1" dirty="0">
                <a:solidFill>
                  <a:srgbClr val="DA291C"/>
                </a:solidFill>
              </a:rPr>
              <a:t>Everything Speaks</a:t>
            </a:r>
          </a:p>
        </p:txBody>
      </p:sp>
    </p:spTree>
    <p:extLst>
      <p:ext uri="{BB962C8B-B14F-4D97-AF65-F5344CB8AC3E}">
        <p14:creationId xmlns:p14="http://schemas.microsoft.com/office/powerpoint/2010/main" val="217148883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VC-025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8105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2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irplane Duct Tap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1" y="328638"/>
            <a:ext cx="4578350" cy="3429166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lumMod val="50000"/>
                <a:lumOff val="50000"/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Airplane Duct Tap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3699" y="1752605"/>
            <a:ext cx="4865802" cy="26797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lumMod val="50000"/>
                <a:lumOff val="50000"/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024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tel Sig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228600"/>
            <a:ext cx="88773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lothiers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"/>
            <a:ext cx="9144000" cy="5143499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53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0099" y="2133600"/>
            <a:ext cx="7658100" cy="669414"/>
          </a:xfrm>
          <a:prstGeom prst="rect">
            <a:avLst/>
          </a:prstGeom>
          <a:noFill/>
        </p:spPr>
        <p:txBody>
          <a:bodyPr wrap="square" lIns="68558" tIns="34289" rIns="68558" bIns="34289" rtlCol="0">
            <a:spAutoFit/>
          </a:bodyPr>
          <a:lstStyle/>
          <a:p>
            <a:pPr algn="ctr"/>
            <a:r>
              <a:rPr lang="ja-JP" altLang="en-US" sz="3900" b="1" dirty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“</a:t>
            </a:r>
            <a:r>
              <a:rPr lang="en-US" altLang="ja-JP" sz="3900" b="1" dirty="0">
                <a:solidFill>
                  <a:srgbClr val="DA29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Attitudinal</a:t>
            </a:r>
            <a:r>
              <a:rPr lang="ja-JP" altLang="en-US" sz="3900" b="1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”</a:t>
            </a:r>
            <a:r>
              <a:rPr lang="en-US" altLang="ja-JP" sz="3900" b="1" dirty="0">
                <a:solidFill>
                  <a:srgbClr val="595959"/>
                </a:solidFill>
                <a:latin typeface="Arial" pitchFamily="34" charset="0"/>
              </a:rPr>
              <a:t>Everything Speaks</a:t>
            </a:r>
            <a:endParaRPr lang="en-US" sz="39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Everything Speaks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829315"/>
              </p:ext>
            </p:extLst>
          </p:nvPr>
        </p:nvGraphicFramePr>
        <p:xfrm>
          <a:off x="1143000" y="1358903"/>
          <a:ext cx="6705600" cy="3107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19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20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20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20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20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57326" y="1474432"/>
            <a:ext cx="2617328" cy="623246"/>
          </a:xfrm>
          <a:prstGeom prst="rect">
            <a:avLst/>
          </a:prstGeom>
          <a:noFill/>
        </p:spPr>
        <p:txBody>
          <a:bodyPr wrap="square" lIns="68556" tIns="34289" rIns="68556" bIns="34289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Everything Speaks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Distracter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7276" y="1487125"/>
            <a:ext cx="2547474" cy="623246"/>
          </a:xfrm>
          <a:prstGeom prst="rect">
            <a:avLst/>
          </a:prstGeom>
          <a:noFill/>
        </p:spPr>
        <p:txBody>
          <a:bodyPr wrap="square" lIns="68556" tIns="34289" rIns="68556" bIns="34289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Everything Speaks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Commitment</a:t>
            </a:r>
          </a:p>
        </p:txBody>
      </p:sp>
    </p:spTree>
    <p:extLst>
      <p:ext uri="{BB962C8B-B14F-4D97-AF65-F5344CB8AC3E}">
        <p14:creationId xmlns:p14="http://schemas.microsoft.com/office/powerpoint/2010/main" val="292105749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70237918-3B88-EB41-AF4F-08A7D8938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8480" y="2365867"/>
            <a:ext cx="2720369" cy="80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68558" tIns="34289" rIns="68558" bIns="34289"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defTabSz="685545" eaLnBrk="1" hangingPunct="1">
              <a:defRPr/>
            </a:pPr>
            <a:r>
              <a:rPr lang="en-US" sz="2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Create </a:t>
            </a:r>
          </a:p>
          <a:p>
            <a:pPr marL="0" indent="0" defTabSz="685545" eaLnBrk="1" hangingPunct="1">
              <a:defRPr/>
            </a:pPr>
            <a:r>
              <a:rPr lang="en-US" sz="2400" b="1" dirty="0">
                <a:solidFill>
                  <a:srgbClr val="DA291C"/>
                </a:solidFill>
              </a:rPr>
              <a:t>Moments of Wow</a:t>
            </a:r>
            <a:endParaRPr lang="en-US" sz="2400" b="1" i="1" dirty="0">
              <a:solidFill>
                <a:srgbClr val="DA291C"/>
              </a:solidFill>
            </a:endParaRPr>
          </a:p>
        </p:txBody>
      </p:sp>
      <p:pic>
        <p:nvPicPr>
          <p:cNvPr id="2" name="Picture 1" descr="IMG_208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6" y="596627"/>
            <a:ext cx="5369642" cy="396468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0A19583-B417-3146-BEC7-A863E7C5E146}"/>
              </a:ext>
            </a:extLst>
          </p:cNvPr>
          <p:cNvSpPr/>
          <p:nvPr/>
        </p:nvSpPr>
        <p:spPr>
          <a:xfrm>
            <a:off x="5280398" y="2261936"/>
            <a:ext cx="649938" cy="637674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>
              <a:defRPr/>
            </a:pPr>
            <a:r>
              <a:rPr lang="en-US" sz="2700" b="1" dirty="0">
                <a:solidFill>
                  <a:prstClr val="white"/>
                </a:solidFill>
                <a:latin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2673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Customer Expectations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616197" y="1382734"/>
            <a:ext cx="4190928" cy="3290879"/>
            <a:chOff x="972" y="816"/>
            <a:chExt cx="3816" cy="2873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077" y="1484"/>
              <a:ext cx="1605" cy="2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100" b="1" dirty="0">
                  <a:solidFill>
                    <a:srgbClr val="595959"/>
                  </a:solidFill>
                  <a:latin typeface="Tahoma" charset="0"/>
                  <a:ea typeface="ＭＳ Ｐゴシック" charset="0"/>
                </a:rPr>
                <a:t>Advice</a:t>
              </a:r>
            </a:p>
            <a:p>
              <a:pPr algn="ctr" eaLnBrk="0" hangingPunct="0">
                <a:defRPr/>
              </a:pPr>
              <a:endParaRPr lang="en-US" sz="2100" b="1" dirty="0">
                <a:solidFill>
                  <a:srgbClr val="595959"/>
                </a:solidFill>
                <a:latin typeface="Tahoma" charset="0"/>
                <a:ea typeface="ＭＳ Ｐゴシック" charset="0"/>
              </a:endParaRPr>
            </a:p>
            <a:p>
              <a:pPr algn="ctr" eaLnBrk="0" hangingPunct="0">
                <a:defRPr/>
              </a:pPr>
              <a:r>
                <a:rPr lang="en-US" sz="2100" b="1" dirty="0">
                  <a:solidFill>
                    <a:srgbClr val="595959"/>
                  </a:solidFill>
                  <a:latin typeface="Tahoma" charset="0"/>
                  <a:ea typeface="ＭＳ Ｐゴシック" charset="0"/>
                </a:rPr>
                <a:t>Partnership</a:t>
              </a:r>
            </a:p>
            <a:p>
              <a:pPr algn="ctr" eaLnBrk="0" hangingPunct="0">
                <a:defRPr/>
              </a:pPr>
              <a:endParaRPr lang="en-US" sz="2700" b="1" dirty="0">
                <a:solidFill>
                  <a:srgbClr val="595959"/>
                </a:solidFill>
                <a:latin typeface="Tahoma" charset="0"/>
                <a:ea typeface="ＭＳ Ｐゴシック" charset="0"/>
              </a:endParaRPr>
            </a:p>
            <a:p>
              <a:pPr algn="ctr" eaLnBrk="0" hangingPunct="0">
                <a:defRPr/>
              </a:pPr>
              <a:r>
                <a:rPr lang="en-US" sz="2100" b="1" dirty="0">
                  <a:solidFill>
                    <a:srgbClr val="595959"/>
                  </a:solidFill>
                  <a:latin typeface="Tahoma" charset="0"/>
                  <a:ea typeface="ＭＳ Ｐゴシック" charset="0"/>
                </a:rPr>
                <a:t>Availability</a:t>
              </a:r>
            </a:p>
            <a:p>
              <a:pPr algn="ctr" eaLnBrk="0" hangingPunct="0">
                <a:defRPr/>
              </a:pPr>
              <a:endParaRPr lang="en-US" sz="2100" b="1" dirty="0">
                <a:latin typeface="Tahoma" charset="0"/>
                <a:ea typeface="ＭＳ Ｐゴシック" charset="0"/>
              </a:endParaRPr>
            </a:p>
            <a:p>
              <a:pPr algn="ctr" eaLnBrk="0" hangingPunct="0">
                <a:defRPr/>
              </a:pPr>
              <a:r>
                <a:rPr lang="en-US" sz="2100" b="1" dirty="0">
                  <a:solidFill>
                    <a:srgbClr val="595959"/>
                  </a:solidFill>
                  <a:latin typeface="Tahoma" charset="0"/>
                  <a:ea typeface="ＭＳ Ｐゴシック" charset="0"/>
                </a:rPr>
                <a:t>Accuracy</a:t>
              </a: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972" y="816"/>
              <a:ext cx="3816" cy="2873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3644896" y="3338530"/>
            <a:ext cx="2057400" cy="1"/>
          </a:xfrm>
          <a:prstGeom prst="line">
            <a:avLst/>
          </a:prstGeom>
          <a:noFill/>
          <a:ln w="38100">
            <a:solidFill>
              <a:srgbClr val="44546A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562" tIns="34289" rIns="68562" bIns="342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007103" y="3706460"/>
            <a:ext cx="2019264" cy="692496"/>
            <a:chOff x="6324600" y="4419600"/>
            <a:chExt cx="3332898" cy="1143000"/>
          </a:xfrm>
        </p:grpSpPr>
        <p:sp>
          <p:nvSpPr>
            <p:cNvPr id="10" name="AutoShape 7"/>
            <p:cNvSpPr>
              <a:spLocks/>
            </p:cNvSpPr>
            <p:nvPr/>
          </p:nvSpPr>
          <p:spPr bwMode="auto">
            <a:xfrm>
              <a:off x="6324600" y="4419600"/>
              <a:ext cx="381000" cy="1143000"/>
            </a:xfrm>
            <a:prstGeom prst="rightBrace">
              <a:avLst>
                <a:gd name="adj1" fmla="val 8750"/>
                <a:gd name="adj2" fmla="val 50000"/>
              </a:avLst>
            </a:prstGeom>
            <a:noFill/>
            <a:ln w="381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7086600" y="4724401"/>
              <a:ext cx="2570898" cy="609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dirty="0" err="1">
                  <a:solidFill>
                    <a:srgbClr val="595959"/>
                  </a:solidFill>
                  <a:latin typeface="Arial" charset="0"/>
                  <a:ea typeface="ＭＳ Ｐゴシック" charset="0"/>
                </a:rPr>
                <a:t>Dissatisfiers</a:t>
              </a:r>
              <a:endParaRPr lang="en-US" sz="1800" b="1" dirty="0">
                <a:solidFill>
                  <a:srgbClr val="595959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981707" y="2284068"/>
            <a:ext cx="1777526" cy="738664"/>
            <a:chOff x="6324600" y="2362200"/>
            <a:chExt cx="2933896" cy="1219203"/>
          </a:xfrm>
        </p:grpSpPr>
        <p:sp>
          <p:nvSpPr>
            <p:cNvPr id="13" name="AutoShape 9"/>
            <p:cNvSpPr>
              <a:spLocks/>
            </p:cNvSpPr>
            <p:nvPr/>
          </p:nvSpPr>
          <p:spPr bwMode="auto">
            <a:xfrm>
              <a:off x="6324600" y="2362200"/>
              <a:ext cx="381000" cy="1143000"/>
            </a:xfrm>
            <a:prstGeom prst="rightBrace">
              <a:avLst>
                <a:gd name="adj1" fmla="val 8750"/>
                <a:gd name="adj2" fmla="val 50000"/>
              </a:avLst>
            </a:prstGeom>
            <a:noFill/>
            <a:ln w="38100">
              <a:solidFill>
                <a:schemeClr val="tx2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6456170" y="2514600"/>
              <a:ext cx="2802326" cy="1066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595959"/>
                  </a:solidFill>
                  <a:latin typeface="Arial" charset="0"/>
                  <a:ea typeface="ＭＳ Ｐゴシック" charset="0"/>
                </a:rPr>
                <a:t>Wow</a:t>
              </a:r>
              <a:br>
                <a:rPr lang="en-US" sz="1800" b="1" dirty="0">
                  <a:solidFill>
                    <a:srgbClr val="595959"/>
                  </a:solidFill>
                  <a:latin typeface="Arial" charset="0"/>
                  <a:ea typeface="ＭＳ Ｐゴシック" charset="0"/>
                </a:rPr>
              </a:br>
              <a:r>
                <a:rPr lang="en-US" sz="1800" b="1" dirty="0">
                  <a:solidFill>
                    <a:srgbClr val="595959"/>
                  </a:solidFill>
                  <a:latin typeface="Arial" charset="0"/>
                  <a:ea typeface="ＭＳ Ｐゴシック" charset="0"/>
                </a:rPr>
                <a:t>Opportunities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44202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inderella Castle"/>
          <p:cNvPicPr>
            <a:picLocks noChangeAspect="1" noChangeArrowheads="1"/>
          </p:cNvPicPr>
          <p:nvPr/>
        </p:nvPicPr>
        <p:blipFill>
          <a:blip r:embed="rId2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1" y="450758"/>
            <a:ext cx="4102100" cy="307657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lumMod val="50000"/>
                <a:lumOff val="50000"/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57808" y="1346208"/>
            <a:ext cx="4076592" cy="3060701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lumMod val="50000"/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09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2" y="374660"/>
            <a:ext cx="3746498" cy="2808731"/>
          </a:xfrm>
          <a:prstGeom prst="rect">
            <a:avLst/>
          </a:prstGeom>
          <a:effectLst>
            <a:outerShdw blurRad="50800" dist="127000" dir="2700000" algn="tl" rotWithShape="0">
              <a:schemeClr val="tx2">
                <a:lumMod val="50000"/>
                <a:lumOff val="50000"/>
                <a:alpha val="43000"/>
              </a:schemeClr>
            </a:outerShdw>
          </a:effectLst>
        </p:spPr>
      </p:pic>
      <p:pic>
        <p:nvPicPr>
          <p:cNvPr id="5" name="Picture 3" descr="Tower of Terror3"/>
          <p:cNvPicPr>
            <a:picLocks noChangeAspect="1" noChangeArrowheads="1"/>
          </p:cNvPicPr>
          <p:nvPr/>
        </p:nvPicPr>
        <p:blipFill>
          <a:blip r:embed="rId3" cstate="email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756" y="384181"/>
            <a:ext cx="3498843" cy="2624132"/>
          </a:xfrm>
          <a:prstGeom prst="rect">
            <a:avLst/>
          </a:prstGeom>
          <a:noFill/>
          <a:effectLst>
            <a:outerShdw blurRad="50800" dist="127000" dir="2700000" algn="tl" rotWithShape="0">
              <a:schemeClr val="tx2">
                <a:lumMod val="50000"/>
                <a:lumOff val="50000"/>
                <a:alpha val="43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ower of terror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9671" y="1749235"/>
            <a:ext cx="3577817" cy="2568775"/>
          </a:xfrm>
          <a:prstGeom prst="rect">
            <a:avLst/>
          </a:prstGeom>
          <a:noFill/>
          <a:effectLst>
            <a:outerShdw blurRad="50800" dist="127000" dir="2700000" algn="tl" rotWithShape="0">
              <a:schemeClr val="tx2">
                <a:lumMod val="50000"/>
                <a:lumOff val="50000"/>
                <a:alpha val="43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ine"/>
          <p:cNvPicPr>
            <a:picLocks noChangeAspect="1" noChangeArrowheads="1"/>
          </p:cNvPicPr>
          <p:nvPr/>
        </p:nvPicPr>
        <p:blipFill>
          <a:blip r:embed="rId5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10" y="1960573"/>
            <a:ext cx="3787165" cy="2841509"/>
          </a:xfrm>
          <a:prstGeom prst="rect">
            <a:avLst/>
          </a:prstGeom>
          <a:noFill/>
          <a:effectLst>
            <a:outerShdw blurRad="50800" dist="127000" dir="2700000" algn="tl" rotWithShape="0">
              <a:schemeClr val="tx2">
                <a:lumMod val="50000"/>
                <a:lumOff val="50000"/>
                <a:alpha val="43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8" y="1301213"/>
            <a:ext cx="4328515" cy="2936133"/>
          </a:xfrm>
          <a:prstGeom prst="rect">
            <a:avLst/>
          </a:prstGeom>
          <a:noFill/>
          <a:ln>
            <a:noFill/>
          </a:ln>
          <a:effectLst>
            <a:outerShdw blurRad="50800" dist="127000" dir="2700000" algn="tl" rotWithShape="0">
              <a:schemeClr val="tx2">
                <a:lumMod val="50000"/>
                <a:lumOff val="50000"/>
                <a:alpha val="43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3886199" y="1955801"/>
            <a:ext cx="2374899" cy="1371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8565" tIns="34289" rIns="68565" bIns="34289"/>
          <a:lstStyle/>
          <a:p>
            <a:pPr>
              <a:defRPr/>
            </a:pPr>
            <a:endParaRPr lang="en-US">
              <a:ln w="57150" cmpd="sng">
                <a:solidFill>
                  <a:schemeClr val="tx1"/>
                </a:solidFill>
              </a:ln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501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ight Requirement 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55" y="353195"/>
            <a:ext cx="3327833" cy="4437110"/>
          </a:xfrm>
          <a:prstGeom prst="rect">
            <a:avLst/>
          </a:prstGeom>
          <a:effectLst>
            <a:outerShdw blurRad="50800" dist="127000" dir="2700000" algn="tl" rotWithShape="0">
              <a:schemeClr val="tx2">
                <a:lumMod val="50000"/>
                <a:lumOff val="50000"/>
                <a:alpha val="43000"/>
              </a:schemeClr>
            </a:outerShdw>
          </a:effectLst>
        </p:spPr>
      </p:pic>
      <p:pic>
        <p:nvPicPr>
          <p:cNvPr id="5" name="Picture 4" descr="A close up of a newspaper&#10;&#10;Description automatically generated">
            <a:extLst>
              <a:ext uri="{FF2B5EF4-FFF2-40B4-BE49-F238E27FC236}">
                <a16:creationId xmlns:a16="http://schemas.microsoft.com/office/drawing/2014/main" id="{9AF13A56-74B5-F148-A40F-38C5A05817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1596" y="329729"/>
            <a:ext cx="3159023" cy="446057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885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52375" y="3249447"/>
            <a:ext cx="1927893" cy="83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09" tIns="45706" rIns="91409" bIns="45706"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-457166" algn="ctr" eaLnBrk="1" hangingPunct="1">
              <a:buSzPct val="50000"/>
              <a:defRPr/>
            </a:pPr>
            <a:r>
              <a:rPr lang="en-US" altLang="ja-JP" sz="2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Lens of the Customer</a:t>
            </a:r>
            <a:endParaRPr lang="en-US" sz="24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C3D875-1B53-994F-A531-FB25C4FE53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8133" y="812801"/>
            <a:ext cx="2624667" cy="2099734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50064085-EC94-204B-B291-4FEDD3BB9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667" y="3248446"/>
            <a:ext cx="1981200" cy="83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09" tIns="45706" rIns="91409" bIns="45706"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-457166" algn="ctr" eaLnBrk="1" hangingPunct="1">
              <a:buSzPct val="50000"/>
              <a:defRPr/>
            </a:pPr>
            <a:r>
              <a:rPr lang="en-US" altLang="ja-JP" sz="2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Everything</a:t>
            </a:r>
          </a:p>
          <a:p>
            <a:pPr marL="0" indent="-457166" algn="ctr" eaLnBrk="1" hangingPunct="1">
              <a:buSzPct val="50000"/>
              <a:defRPr/>
            </a:pPr>
            <a:r>
              <a:rPr lang="en-US" sz="2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Speaks</a:t>
            </a: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58F6A7EE-CBC8-4F48-A2D2-9B83C5B50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6140" y="3258972"/>
            <a:ext cx="1736465" cy="83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09" tIns="45706" rIns="91409" bIns="45706"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-15875" algn="ctr" eaLnBrk="1" hangingPunct="1">
              <a:buSzPct val="50000"/>
              <a:defRPr/>
            </a:pPr>
            <a:r>
              <a:rPr lang="en-US" altLang="ja-JP" sz="2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Moments of </a:t>
            </a:r>
            <a:r>
              <a:rPr lang="en-US" sz="2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Wow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94D9B1-FE42-EA48-BD94-99703087D764}"/>
              </a:ext>
            </a:extLst>
          </p:cNvPr>
          <p:cNvSpPr/>
          <p:nvPr/>
        </p:nvSpPr>
        <p:spPr>
          <a:xfrm>
            <a:off x="4280954" y="2669203"/>
            <a:ext cx="505993" cy="496445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Arial"/>
              </a:rPr>
              <a:t>2</a:t>
            </a:r>
          </a:p>
        </p:txBody>
      </p:sp>
      <p:pic>
        <p:nvPicPr>
          <p:cNvPr id="11" name="Picture 10" descr="IMG_004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812801"/>
            <a:ext cx="2598015" cy="209973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539FD68-C07D-6C48-98A5-FEE1577DB3E4}"/>
              </a:ext>
            </a:extLst>
          </p:cNvPr>
          <p:cNvSpPr/>
          <p:nvPr/>
        </p:nvSpPr>
        <p:spPr>
          <a:xfrm>
            <a:off x="1604825" y="2669203"/>
            <a:ext cx="505993" cy="496445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Arial"/>
              </a:rPr>
              <a:t>1</a:t>
            </a:r>
          </a:p>
        </p:txBody>
      </p:sp>
      <p:pic>
        <p:nvPicPr>
          <p:cNvPr id="13" name="Picture 12" descr="Trin on carouse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33" y="812800"/>
            <a:ext cx="2624668" cy="209973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2C3BCF4-0F52-5A4B-B233-A26E886370F2}"/>
              </a:ext>
            </a:extLst>
          </p:cNvPr>
          <p:cNvSpPr/>
          <p:nvPr/>
        </p:nvSpPr>
        <p:spPr>
          <a:xfrm>
            <a:off x="6904958" y="2679229"/>
            <a:ext cx="505993" cy="496445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2309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Customer Loyalty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BCD2A-F3BC-184D-B7D7-CE4A232DD4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76" y="1405150"/>
            <a:ext cx="4618915" cy="2622884"/>
          </a:xfrm>
          <a:prstGeom prst="rect">
            <a:avLst/>
          </a:prstGeom>
          <a:effectLst>
            <a:outerShdw blurRad="50800" dist="114300" dir="2700000" algn="tl" rotWithShape="0">
              <a:schemeClr val="tx2">
                <a:lumMod val="50000"/>
                <a:lumOff val="50000"/>
                <a:alpha val="43000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D6ACC1-0F2C-794F-8A0D-7DBA2FCA6A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6750" y="1103725"/>
            <a:ext cx="2961563" cy="2924336"/>
          </a:xfrm>
          <a:prstGeom prst="rect">
            <a:avLst/>
          </a:prstGeom>
          <a:effectLst>
            <a:outerShdw blurRad="50800" dist="114300" dir="2700000" algn="tl" rotWithShape="0">
              <a:schemeClr val="tx2">
                <a:lumMod val="50000"/>
                <a:lumOff val="50000"/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4429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m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" b="100000" l="0" r="100000">
                        <a14:foregroundMark x1="90559" y1="35826" x2="90559" y2="35826"/>
                        <a14:foregroundMark x1="69942" y1="36864" x2="69942" y2="36864"/>
                        <a14:foregroundMark x1="69075" y1="4050" x2="69075" y2="4050"/>
                        <a14:foregroundMark x1="95568" y1="10488" x2="95568" y2="10488"/>
                        <a14:foregroundMark x1="24277" y1="52752" x2="24277" y2="52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565" y="366717"/>
            <a:ext cx="4730738" cy="4508986"/>
          </a:xfrm>
          <a:prstGeom prst="rect">
            <a:avLst/>
          </a:prstGeom>
        </p:spPr>
      </p:pic>
      <p:pic>
        <p:nvPicPr>
          <p:cNvPr id="5" name="Picture 4" descr="A picture containing design&#10;&#10;Description automatically generated with medium confidence">
            <a:extLst>
              <a:ext uri="{FF2B5EF4-FFF2-40B4-BE49-F238E27FC236}">
                <a16:creationId xmlns:a16="http://schemas.microsoft.com/office/drawing/2014/main" id="{F078E7D0-AAB9-0FC2-ED9A-C13CA2D86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3340">
            <a:off x="2764465" y="3349256"/>
            <a:ext cx="2790590" cy="73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758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377926" y="600111"/>
            <a:ext cx="6457950" cy="812602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68556" tIns="34289" rIns="68556" bIns="34289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100" cap="none" dirty="0"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</a:rPr>
              <a:t>Delivering a World-Class Customer Experience</a:t>
            </a:r>
          </a:p>
          <a:p>
            <a:pPr algn="ctr">
              <a:defRPr/>
            </a:pPr>
            <a:r>
              <a:rPr lang="en-US" b="0" i="1" cap="none" dirty="0"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</a:rPr>
              <a:t>Lessons From the Mouse</a:t>
            </a:r>
            <a:endParaRPr lang="en-US" b="0" i="1" cap="none" dirty="0">
              <a:effectLst>
                <a:outerShdw blurRad="50800" dist="38100" dir="2700000" algn="tl" rotWithShape="0">
                  <a:schemeClr val="tx2">
                    <a:lumMod val="50000"/>
                    <a:lumOff val="50000"/>
                    <a:alpha val="43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295393" y="2411354"/>
            <a:ext cx="6400800" cy="1084421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81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68556" tIns="34289" rIns="68556" bIns="34289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  <a:defRPr/>
            </a:pPr>
            <a:endParaRPr lang="en-US" dirty="0">
              <a:solidFill>
                <a:srgbClr val="DA291C"/>
              </a:solidFill>
              <a:effectLst>
                <a:outerShdw blurRad="50800" dist="38100" dir="2700000" algn="tl" rotWithShape="0">
                  <a:schemeClr val="tx2">
                    <a:lumMod val="50000"/>
                    <a:lumOff val="50000"/>
                    <a:alpha val="43000"/>
                  </a:schemeClr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dirty="0">
                <a:solidFill>
                  <a:srgbClr val="DA291C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</a:rPr>
              <a:t>Presented to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27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</a:rPr>
              <a:t>San Gabriel Valley                             City Managers’ Association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dirty="0">
                <a:solidFill>
                  <a:srgbClr val="DA291C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</a:rPr>
              <a:t>by Danny Snow</a:t>
            </a:r>
          </a:p>
        </p:txBody>
      </p:sp>
    </p:spTree>
    <p:extLst>
      <p:ext uri="{BB962C8B-B14F-4D97-AF65-F5344CB8AC3E}">
        <p14:creationId xmlns:p14="http://schemas.microsoft.com/office/powerpoint/2010/main" val="63620842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wer of Terr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5149"/>
            <a:ext cx="9385300" cy="703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3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269833" y="2273303"/>
            <a:ext cx="3874168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68558" tIns="34289" rIns="68558" bIns="34289"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defTabSz="685545" eaLnBrk="1" hangingPunct="1">
              <a:defRPr/>
            </a:pPr>
            <a:r>
              <a:rPr lang="en-US" sz="2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Look At Everything Through the </a:t>
            </a:r>
            <a:r>
              <a:rPr lang="en-US" altLang="ja-JP" sz="2400" b="1" i="1" dirty="0">
                <a:solidFill>
                  <a:srgbClr val="DA291C"/>
                </a:solidFill>
              </a:rPr>
              <a:t>Lens of the Customer</a:t>
            </a:r>
            <a:endParaRPr lang="en-US" sz="2400" b="1" i="1" dirty="0">
              <a:solidFill>
                <a:srgbClr val="DA291C"/>
              </a:solidFill>
            </a:endParaRPr>
          </a:p>
        </p:txBody>
      </p:sp>
      <p:pic>
        <p:nvPicPr>
          <p:cNvPr id="4" name="Picture 3" descr="IMG_004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6665"/>
            <a:ext cx="4771619" cy="335681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86E5513-00B1-AB4C-AE33-177EBACD39DB}"/>
              </a:ext>
            </a:extLst>
          </p:cNvPr>
          <p:cNvSpPr/>
          <p:nvPr/>
        </p:nvSpPr>
        <p:spPr>
          <a:xfrm>
            <a:off x="4432681" y="2298471"/>
            <a:ext cx="673100" cy="637674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>
              <a:defRPr/>
            </a:pPr>
            <a:r>
              <a:rPr lang="en-US" sz="2700" b="1" dirty="0">
                <a:solidFill>
                  <a:prstClr val="white"/>
                </a:solidFill>
                <a:latin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73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ChangeArrowheads="1"/>
          </p:cNvSpPr>
          <p:nvPr/>
        </p:nvSpPr>
        <p:spPr bwMode="auto">
          <a:xfrm>
            <a:off x="457220" y="227411"/>
            <a:ext cx="6197096" cy="58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19" tIns="46012" rIns="92019" bIns="46012">
            <a:spAutoFit/>
          </a:bodyPr>
          <a:lstStyle/>
          <a:p>
            <a:pPr lvl="0"/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Customer Experience Mapping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606703" y="932969"/>
            <a:ext cx="5884395" cy="3794955"/>
            <a:chOff x="908050" y="1228725"/>
            <a:chExt cx="7591425" cy="4895850"/>
          </a:xfrm>
        </p:grpSpPr>
        <p:sp>
          <p:nvSpPr>
            <p:cNvPr id="35" name="Rectangle 3"/>
            <p:cNvSpPr>
              <a:spLocks noChangeArrowheads="1"/>
            </p:cNvSpPr>
            <p:nvPr/>
          </p:nvSpPr>
          <p:spPr bwMode="auto">
            <a:xfrm>
              <a:off x="908050" y="1228725"/>
              <a:ext cx="1536700" cy="10795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" name="Rectangle 4"/>
            <p:cNvSpPr>
              <a:spLocks noChangeArrowheads="1"/>
            </p:cNvSpPr>
            <p:nvPr/>
          </p:nvSpPr>
          <p:spPr bwMode="auto">
            <a:xfrm>
              <a:off x="3803650" y="1235075"/>
              <a:ext cx="1536700" cy="10795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6851650" y="1228725"/>
              <a:ext cx="1536700" cy="10795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6927850" y="3209925"/>
              <a:ext cx="1536700" cy="10795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3803650" y="3209925"/>
              <a:ext cx="1536700" cy="10795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auto">
            <a:xfrm>
              <a:off x="7620000" y="2301875"/>
              <a:ext cx="0" cy="609600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3" name="Group 11"/>
            <p:cNvGrpSpPr>
              <a:grpSpLocks/>
            </p:cNvGrpSpPr>
            <p:nvPr/>
          </p:nvGrpSpPr>
          <p:grpSpPr bwMode="auto">
            <a:xfrm>
              <a:off x="914400" y="3203575"/>
              <a:ext cx="1536700" cy="1079500"/>
              <a:chOff x="576" y="2440"/>
              <a:chExt cx="968" cy="680"/>
            </a:xfrm>
          </p:grpSpPr>
          <p:sp>
            <p:nvSpPr>
              <p:cNvPr id="64" name="Rectangle 12"/>
              <p:cNvSpPr>
                <a:spLocks noChangeArrowheads="1"/>
              </p:cNvSpPr>
              <p:nvPr/>
            </p:nvSpPr>
            <p:spPr bwMode="auto">
              <a:xfrm>
                <a:off x="576" y="2440"/>
                <a:ext cx="968" cy="680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993" y="2496"/>
                <a:ext cx="151" cy="3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51" tIns="46028" rIns="92051" bIns="46028">
                <a:spAutoFit/>
              </a:bodyPr>
              <a:lstStyle/>
              <a:p>
                <a:pPr algn="ctr">
                  <a:defRPr/>
                </a:pPr>
                <a:endParaRPr lang="en-US" sz="2000" b="1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4" name="Group 14"/>
            <p:cNvGrpSpPr>
              <a:grpSpLocks/>
            </p:cNvGrpSpPr>
            <p:nvPr/>
          </p:nvGrpSpPr>
          <p:grpSpPr bwMode="auto">
            <a:xfrm>
              <a:off x="914400" y="5032375"/>
              <a:ext cx="1536700" cy="1079500"/>
              <a:chOff x="576" y="2440"/>
              <a:chExt cx="968" cy="680"/>
            </a:xfrm>
          </p:grpSpPr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576" y="2440"/>
                <a:ext cx="968" cy="680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" name="Rectangle 16"/>
              <p:cNvSpPr>
                <a:spLocks noChangeArrowheads="1"/>
              </p:cNvSpPr>
              <p:nvPr/>
            </p:nvSpPr>
            <p:spPr bwMode="auto">
              <a:xfrm>
                <a:off x="994" y="2496"/>
                <a:ext cx="151" cy="3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51" tIns="46028" rIns="92051" bIns="46028">
                <a:spAutoFit/>
              </a:bodyPr>
              <a:lstStyle/>
              <a:p>
                <a:pPr algn="ctr">
                  <a:defRPr/>
                </a:pPr>
                <a:endParaRPr lang="en-US" sz="2000" b="1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" name="Group 17"/>
            <p:cNvGrpSpPr>
              <a:grpSpLocks/>
            </p:cNvGrpSpPr>
            <p:nvPr/>
          </p:nvGrpSpPr>
          <p:grpSpPr bwMode="auto">
            <a:xfrm>
              <a:off x="3797300" y="5045075"/>
              <a:ext cx="1536700" cy="1079500"/>
              <a:chOff x="576" y="2440"/>
              <a:chExt cx="968" cy="680"/>
            </a:xfrm>
          </p:grpSpPr>
          <p:sp>
            <p:nvSpPr>
              <p:cNvPr id="60" name="Rectangle 18"/>
              <p:cNvSpPr>
                <a:spLocks noChangeArrowheads="1"/>
              </p:cNvSpPr>
              <p:nvPr/>
            </p:nvSpPr>
            <p:spPr bwMode="auto">
              <a:xfrm>
                <a:off x="576" y="2440"/>
                <a:ext cx="968" cy="680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" name="Rectangle 19"/>
              <p:cNvSpPr>
                <a:spLocks noChangeArrowheads="1"/>
              </p:cNvSpPr>
              <p:nvPr/>
            </p:nvSpPr>
            <p:spPr bwMode="auto">
              <a:xfrm>
                <a:off x="996" y="2496"/>
                <a:ext cx="151" cy="3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51" tIns="46028" rIns="92051" bIns="46028">
                <a:spAutoFit/>
              </a:bodyPr>
              <a:lstStyle/>
              <a:p>
                <a:pPr algn="ctr">
                  <a:defRPr/>
                </a:pPr>
                <a:endParaRPr lang="en-US" sz="2000" b="1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6" name="Group 20"/>
            <p:cNvGrpSpPr>
              <a:grpSpLocks/>
            </p:cNvGrpSpPr>
            <p:nvPr/>
          </p:nvGrpSpPr>
          <p:grpSpPr bwMode="auto">
            <a:xfrm>
              <a:off x="6962775" y="5045075"/>
              <a:ext cx="1536700" cy="1079500"/>
              <a:chOff x="576" y="2440"/>
              <a:chExt cx="968" cy="680"/>
            </a:xfrm>
          </p:grpSpPr>
          <p:sp>
            <p:nvSpPr>
              <p:cNvPr id="58" name="Rectangle 21"/>
              <p:cNvSpPr>
                <a:spLocks noChangeArrowheads="1"/>
              </p:cNvSpPr>
              <p:nvPr/>
            </p:nvSpPr>
            <p:spPr bwMode="auto">
              <a:xfrm>
                <a:off x="576" y="2440"/>
                <a:ext cx="968" cy="680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" name="Rectangle 22"/>
              <p:cNvSpPr>
                <a:spLocks noChangeArrowheads="1"/>
              </p:cNvSpPr>
              <p:nvPr/>
            </p:nvSpPr>
            <p:spPr bwMode="auto">
              <a:xfrm>
                <a:off x="996" y="2496"/>
                <a:ext cx="151" cy="3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51" tIns="46028" rIns="92051" bIns="46028">
                <a:spAutoFit/>
              </a:bodyPr>
              <a:lstStyle/>
              <a:p>
                <a:pPr algn="ctr">
                  <a:defRPr/>
                </a:pPr>
                <a:endParaRPr lang="en-US" sz="2000" b="1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7" name="Group 23"/>
            <p:cNvGrpSpPr>
              <a:grpSpLocks/>
            </p:cNvGrpSpPr>
            <p:nvPr/>
          </p:nvGrpSpPr>
          <p:grpSpPr bwMode="auto">
            <a:xfrm>
              <a:off x="1676400" y="1768475"/>
              <a:ext cx="5257800" cy="3810000"/>
              <a:chOff x="1056" y="1114"/>
              <a:chExt cx="3312" cy="2400"/>
            </a:xfrm>
          </p:grpSpPr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>
                <a:off x="1536" y="1114"/>
                <a:ext cx="72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>
                <a:off x="3360" y="1162"/>
                <a:ext cx="72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H="1">
                <a:off x="3648" y="2362"/>
                <a:ext cx="72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>
                <a:off x="1680" y="2362"/>
                <a:ext cx="72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" name="Line 28"/>
              <p:cNvSpPr>
                <a:spLocks noChangeShapeType="1"/>
              </p:cNvSpPr>
              <p:nvPr/>
            </p:nvSpPr>
            <p:spPr bwMode="auto">
              <a:xfrm>
                <a:off x="1056" y="2698"/>
                <a:ext cx="0" cy="38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" name="Line 29"/>
              <p:cNvSpPr>
                <a:spLocks noChangeShapeType="1"/>
              </p:cNvSpPr>
              <p:nvPr/>
            </p:nvSpPr>
            <p:spPr bwMode="auto">
              <a:xfrm>
                <a:off x="1536" y="3514"/>
                <a:ext cx="72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" name="Line 30"/>
              <p:cNvSpPr>
                <a:spLocks noChangeShapeType="1"/>
              </p:cNvSpPr>
              <p:nvPr/>
            </p:nvSpPr>
            <p:spPr bwMode="auto">
              <a:xfrm>
                <a:off x="3360" y="3514"/>
                <a:ext cx="72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421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ChangeArrowheads="1"/>
          </p:cNvSpPr>
          <p:nvPr/>
        </p:nvSpPr>
        <p:spPr bwMode="auto">
          <a:xfrm>
            <a:off x="457220" y="227411"/>
            <a:ext cx="6197096" cy="58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19" tIns="46012" rIns="92019" bIns="46012">
            <a:spAutoFit/>
          </a:bodyPr>
          <a:lstStyle/>
          <a:p>
            <a:pPr lvl="0"/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Customer Experience Mapping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606703" y="932969"/>
            <a:ext cx="5884395" cy="3794955"/>
            <a:chOff x="908050" y="1228725"/>
            <a:chExt cx="7591425" cy="4895850"/>
          </a:xfrm>
        </p:grpSpPr>
        <p:sp>
          <p:nvSpPr>
            <p:cNvPr id="35" name="Rectangle 3"/>
            <p:cNvSpPr>
              <a:spLocks noChangeArrowheads="1"/>
            </p:cNvSpPr>
            <p:nvPr/>
          </p:nvSpPr>
          <p:spPr bwMode="auto">
            <a:xfrm>
              <a:off x="908050" y="1228725"/>
              <a:ext cx="1536700" cy="10795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The customer…</a:t>
              </a:r>
            </a:p>
          </p:txBody>
        </p:sp>
        <p:sp>
          <p:nvSpPr>
            <p:cNvPr id="36" name="Rectangle 4"/>
            <p:cNvSpPr>
              <a:spLocks noChangeArrowheads="1"/>
            </p:cNvSpPr>
            <p:nvPr/>
          </p:nvSpPr>
          <p:spPr bwMode="auto">
            <a:xfrm>
              <a:off x="3803650" y="1235075"/>
              <a:ext cx="1536700" cy="10795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The customer…</a:t>
              </a:r>
            </a:p>
          </p:txBody>
        </p:sp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6851650" y="1228725"/>
              <a:ext cx="1536700" cy="10795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The customer…</a:t>
              </a:r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6927850" y="3209925"/>
              <a:ext cx="1536700" cy="10795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The customer…</a:t>
              </a:r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3803650" y="3209925"/>
              <a:ext cx="1536700" cy="10795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The customer…</a:t>
              </a:r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auto">
            <a:xfrm>
              <a:off x="7620000" y="2301875"/>
              <a:ext cx="0" cy="609600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" name="Rectangle 12"/>
            <p:cNvSpPr>
              <a:spLocks noChangeArrowheads="1"/>
            </p:cNvSpPr>
            <p:nvPr/>
          </p:nvSpPr>
          <p:spPr bwMode="auto">
            <a:xfrm>
              <a:off x="914400" y="3203576"/>
              <a:ext cx="1536700" cy="107950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The customer…</a:t>
              </a:r>
            </a:p>
          </p:txBody>
        </p:sp>
        <p:sp>
          <p:nvSpPr>
            <p:cNvPr id="62" name="Rectangle 15"/>
            <p:cNvSpPr>
              <a:spLocks noChangeArrowheads="1"/>
            </p:cNvSpPr>
            <p:nvPr/>
          </p:nvSpPr>
          <p:spPr bwMode="auto">
            <a:xfrm>
              <a:off x="914400" y="5032375"/>
              <a:ext cx="1536700" cy="107950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The customer…</a:t>
              </a:r>
            </a:p>
          </p:txBody>
        </p:sp>
        <p:sp>
          <p:nvSpPr>
            <p:cNvPr id="60" name="Rectangle 18"/>
            <p:cNvSpPr>
              <a:spLocks noChangeArrowheads="1"/>
            </p:cNvSpPr>
            <p:nvPr/>
          </p:nvSpPr>
          <p:spPr bwMode="auto">
            <a:xfrm>
              <a:off x="3797300" y="5045074"/>
              <a:ext cx="1536700" cy="107950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The customer…</a:t>
              </a:r>
            </a:p>
          </p:txBody>
        </p:sp>
        <p:sp>
          <p:nvSpPr>
            <p:cNvPr id="58" name="Rectangle 21"/>
            <p:cNvSpPr>
              <a:spLocks noChangeArrowheads="1"/>
            </p:cNvSpPr>
            <p:nvPr/>
          </p:nvSpPr>
          <p:spPr bwMode="auto">
            <a:xfrm>
              <a:off x="6962775" y="5045074"/>
              <a:ext cx="1536700" cy="107950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The customer…</a:t>
              </a:r>
            </a:p>
          </p:txBody>
        </p:sp>
        <p:grpSp>
          <p:nvGrpSpPr>
            <p:cNvPr id="47" name="Group 23"/>
            <p:cNvGrpSpPr>
              <a:grpSpLocks/>
            </p:cNvGrpSpPr>
            <p:nvPr/>
          </p:nvGrpSpPr>
          <p:grpSpPr bwMode="auto">
            <a:xfrm>
              <a:off x="1676400" y="1768475"/>
              <a:ext cx="5257800" cy="3810000"/>
              <a:chOff x="1056" y="1114"/>
              <a:chExt cx="3312" cy="2400"/>
            </a:xfrm>
          </p:grpSpPr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>
                <a:off x="1536" y="1114"/>
                <a:ext cx="72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>
                <a:off x="3360" y="1162"/>
                <a:ext cx="72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H="1">
                <a:off x="3648" y="2362"/>
                <a:ext cx="72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>
                <a:off x="1680" y="2362"/>
                <a:ext cx="72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" name="Line 28"/>
              <p:cNvSpPr>
                <a:spLocks noChangeShapeType="1"/>
              </p:cNvSpPr>
              <p:nvPr/>
            </p:nvSpPr>
            <p:spPr bwMode="auto">
              <a:xfrm>
                <a:off x="1056" y="2698"/>
                <a:ext cx="0" cy="38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" name="Line 29"/>
              <p:cNvSpPr>
                <a:spLocks noChangeShapeType="1"/>
              </p:cNvSpPr>
              <p:nvPr/>
            </p:nvSpPr>
            <p:spPr bwMode="auto">
              <a:xfrm>
                <a:off x="1536" y="3514"/>
                <a:ext cx="72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" name="Line 30"/>
              <p:cNvSpPr>
                <a:spLocks noChangeShapeType="1"/>
              </p:cNvSpPr>
              <p:nvPr/>
            </p:nvSpPr>
            <p:spPr bwMode="auto">
              <a:xfrm>
                <a:off x="3360" y="3514"/>
                <a:ext cx="72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700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585427"/>
              </p:ext>
            </p:extLst>
          </p:nvPr>
        </p:nvGraphicFramePr>
        <p:xfrm>
          <a:off x="762034" y="590550"/>
          <a:ext cx="7429499" cy="4070753"/>
        </p:xfrm>
        <a:graphic>
          <a:graphicData uri="http://schemas.openxmlformats.org/drawingml/2006/table">
            <a:tbl>
              <a:tblPr/>
              <a:tblGrid>
                <a:gridCol w="1173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1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4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3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Block</a:t>
                      </a:r>
                      <a:b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#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Mediocre</a:t>
                      </a:r>
                      <a:b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Service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Excellent</a:t>
                      </a:r>
                      <a:b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Service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13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60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stle Phot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02182E-F6BF-AF49-8371-7CDCFB295F60}"/>
              </a:ext>
            </a:extLst>
          </p:cNvPr>
          <p:cNvSpPr/>
          <p:nvPr/>
        </p:nvSpPr>
        <p:spPr>
          <a:xfrm>
            <a:off x="14187" y="0"/>
            <a:ext cx="9129814" cy="514350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84" y="83374"/>
            <a:ext cx="6961985" cy="994172"/>
          </a:xfrm>
        </p:spPr>
        <p:txBody>
          <a:bodyPr/>
          <a:lstStyle/>
          <a:p>
            <a:r>
              <a:rPr lang="en-US" cap="none" dirty="0"/>
              <a:t>Example: Hotel Return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179095" y="1308101"/>
            <a:ext cx="1556469" cy="1075581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56" tIns="34289" rIns="68556" bIns="34289" anchor="ctr"/>
          <a:lstStyle/>
          <a:p>
            <a:pPr algn="ctr">
              <a:defRPr/>
            </a:pPr>
            <a:r>
              <a:rPr lang="en-US" sz="1800" b="1" dirty="0">
                <a:latin typeface="Arial" charset="0"/>
                <a:ea typeface="ＭＳ Ｐゴシック" charset="0"/>
              </a:rPr>
              <a:t>Ride bus</a:t>
            </a:r>
          </a:p>
          <a:p>
            <a:pPr algn="ctr">
              <a:defRPr/>
            </a:pPr>
            <a:r>
              <a:rPr lang="en-US" sz="1800" b="1" dirty="0">
                <a:latin typeface="Arial" charset="0"/>
                <a:ea typeface="ＭＳ Ｐゴシック" charset="0"/>
              </a:rPr>
              <a:t>to hotel</a:t>
            </a: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3759392" y="1308101"/>
            <a:ext cx="1555200" cy="1075581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56" tIns="34289" rIns="68556" bIns="34289" anchor="ctr"/>
          <a:lstStyle/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Enter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lobby</a:t>
            </a: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2730204" y="1845890"/>
            <a:ext cx="84138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8556" tIns="34289" rIns="68556" bIns="34289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>
            <a:off x="7131264" y="2377358"/>
            <a:ext cx="0" cy="607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8556" tIns="34289" rIns="68556" bIns="34289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 flipH="1">
            <a:off x="5553907" y="3819897"/>
            <a:ext cx="97082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8556" tIns="34289" rIns="68556" bIns="34289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6599365" y="1466332"/>
            <a:ext cx="1024766" cy="6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9014" tIns="34520" rIns="69014" bIns="34520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Ride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elevator</a:t>
            </a:r>
          </a:p>
        </p:txBody>
      </p:sp>
      <p:sp>
        <p:nvSpPr>
          <p:cNvPr id="21" name="Line 8">
            <a:extLst>
              <a:ext uri="{FF2B5EF4-FFF2-40B4-BE49-F238E27FC236}">
                <a16:creationId xmlns:a16="http://schemas.microsoft.com/office/drawing/2014/main" id="{F457BFBA-659C-E447-AF12-7B59DE8405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6990" y="1845890"/>
            <a:ext cx="84138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8556" tIns="34289" rIns="68556" bIns="34289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50A71B0A-4C2E-D34F-9E73-A77727203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4308" y="1308101"/>
            <a:ext cx="1555200" cy="1075581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56" tIns="34289" rIns="68556" bIns="34289" anchor="ctr"/>
          <a:lstStyle/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Ride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elevator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98B7ECFF-FC6E-DB46-AA95-185C6529B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4308" y="3257216"/>
            <a:ext cx="1555200" cy="1075581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56" tIns="34289" rIns="68556" bIns="34289" anchor="ctr"/>
          <a:lstStyle/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Walk to 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room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5CD08F5F-AB1D-6241-A87D-ED65702A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392" y="3257216"/>
            <a:ext cx="1555200" cy="1075581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56" tIns="34289" rIns="68556" bIns="34289" anchor="ctr"/>
          <a:lstStyle/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Enter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94067521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inity mad at Disne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" y="749304"/>
            <a:ext cx="3886200" cy="3619501"/>
          </a:xfrm>
          <a:prstGeom prst="rect">
            <a:avLst/>
          </a:prstGeom>
        </p:spPr>
      </p:pic>
      <p:pic>
        <p:nvPicPr>
          <p:cNvPr id="3" name="Picture 2" descr="Linkin sad Disney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4" y="749304"/>
            <a:ext cx="2984501" cy="362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9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DA291C"/>
      </a:accent1>
      <a:accent2>
        <a:srgbClr val="ED8B00"/>
      </a:accent2>
      <a:accent3>
        <a:srgbClr val="009CDE"/>
      </a:accent3>
      <a:accent4>
        <a:srgbClr val="FFCF00"/>
      </a:accent4>
      <a:accent5>
        <a:srgbClr val="003DA5"/>
      </a:accent5>
      <a:accent6>
        <a:srgbClr val="00A550"/>
      </a:accent6>
      <a:hlink>
        <a:srgbClr val="595959"/>
      </a:hlink>
      <a:folHlink>
        <a:srgbClr val="595959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48006</TotalTime>
  <Words>194</Words>
  <Application>Microsoft Macintosh PowerPoint</Application>
  <PresentationFormat>On-screen Show (16:9)</PresentationFormat>
  <Paragraphs>94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Hotel Return</vt:lpstr>
      <vt:lpstr>PowerPoint Presentation</vt:lpstr>
      <vt:lpstr>Example: Hotel Return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Everything Speaks</vt:lpstr>
      <vt:lpstr>PowerPoint Presentation</vt:lpstr>
      <vt:lpstr>Customer Expectations</vt:lpstr>
      <vt:lpstr>PowerPoint Presentation</vt:lpstr>
      <vt:lpstr>PowerPoint Presentation</vt:lpstr>
      <vt:lpstr>PowerPoint Presentation</vt:lpstr>
      <vt:lpstr>Customer Loyalty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Paradisi</dc:creator>
  <cp:lastModifiedBy>Debbie Snow</cp:lastModifiedBy>
  <cp:revision>147</cp:revision>
  <cp:lastPrinted>2023-06-08T17:31:16Z</cp:lastPrinted>
  <dcterms:created xsi:type="dcterms:W3CDTF">2018-05-02T01:21:31Z</dcterms:created>
  <dcterms:modified xsi:type="dcterms:W3CDTF">2023-06-12T19:11:59Z</dcterms:modified>
</cp:coreProperties>
</file>