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8" r:id="rId2"/>
    <p:sldId id="260" r:id="rId3"/>
    <p:sldId id="259" r:id="rId4"/>
    <p:sldId id="265" r:id="rId5"/>
    <p:sldId id="281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85" r:id="rId18"/>
    <p:sldId id="277" r:id="rId19"/>
    <p:sldId id="284" r:id="rId20"/>
    <p:sldId id="279" r:id="rId21"/>
    <p:sldId id="263" r:id="rId22"/>
    <p:sldId id="280" r:id="rId23"/>
    <p:sldId id="282" r:id="rId24"/>
    <p:sldId id="283" r:id="rId25"/>
    <p:sldId id="264" r:id="rId26"/>
    <p:sldId id="25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B46"/>
    <a:srgbClr val="FFFFFF"/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E5E23-6A88-341C-6362-0390BD360A7F}" v="12" dt="2023-06-21T14:07:31.889"/>
    <p1510:client id="{FD86BFD4-0F6E-2747-AF97-0B6A5BFA837D}" v="87" dt="2023-06-21T02:07:27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307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3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3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E3CB7-1C30-4B99-9F4D-350526BE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7559644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CF266F-2E40-472F-98E5-2BC3CA64F789}"/>
              </a:ext>
            </a:extLst>
          </p:cNvPr>
          <p:cNvSpPr/>
          <p:nvPr/>
        </p:nvSpPr>
        <p:spPr>
          <a:xfrm>
            <a:off x="7559642" y="1971180"/>
            <a:ext cx="4632353" cy="1457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1AF54-256E-41FD-BAEE-AE24DE7DBEA2}"/>
              </a:ext>
            </a:extLst>
          </p:cNvPr>
          <p:cNvSpPr/>
          <p:nvPr/>
        </p:nvSpPr>
        <p:spPr>
          <a:xfrm>
            <a:off x="977774" y="5674259"/>
            <a:ext cx="4632353" cy="588476"/>
          </a:xfrm>
          <a:prstGeom prst="rect">
            <a:avLst/>
          </a:prstGeom>
          <a:solidFill>
            <a:srgbClr val="3E7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86EF69-1FFB-4057-9BF9-2A69EB158D7B}"/>
              </a:ext>
            </a:extLst>
          </p:cNvPr>
          <p:cNvSpPr txBox="1"/>
          <p:nvPr/>
        </p:nvSpPr>
        <p:spPr>
          <a:xfrm>
            <a:off x="1140736" y="5739897"/>
            <a:ext cx="307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 2023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F4E2C0-4796-471A-9EF1-E8E3B94AF5A0}"/>
              </a:ext>
            </a:extLst>
          </p:cNvPr>
          <p:cNvSpPr/>
          <p:nvPr/>
        </p:nvSpPr>
        <p:spPr>
          <a:xfrm>
            <a:off x="7559647" y="539012"/>
            <a:ext cx="4632353" cy="1457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6EEAED-E2A8-4FC7-AB75-01FB9C728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278" y="798572"/>
            <a:ext cx="2073633" cy="11507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5EE68C-DA20-4273-B999-E8B97574F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690" y="1993036"/>
            <a:ext cx="3498259" cy="14576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8B8510-B113-4D9D-8461-004B6E059C0B}"/>
              </a:ext>
            </a:extLst>
          </p:cNvPr>
          <p:cNvSpPr/>
          <p:nvPr/>
        </p:nvSpPr>
        <p:spPr>
          <a:xfrm>
            <a:off x="7559647" y="3421619"/>
            <a:ext cx="4632353" cy="1457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F29E555-B026-4D00-805E-0B59FA35A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690" y="3651632"/>
            <a:ext cx="3706811" cy="93068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776FE0-8B2E-44BE-BAA7-99E683FC337B}"/>
              </a:ext>
            </a:extLst>
          </p:cNvPr>
          <p:cNvSpPr txBox="1"/>
          <p:nvPr/>
        </p:nvSpPr>
        <p:spPr>
          <a:xfrm>
            <a:off x="7748257" y="5214389"/>
            <a:ext cx="307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Prepared and presented by: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B8AF4A-4C10-46D4-A3B3-2D1CE9280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3086" y="5651687"/>
            <a:ext cx="4093112" cy="7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720F-1E9E-4CA1-9D65-1B31B200432C}"/>
              </a:ext>
            </a:extLst>
          </p:cNvPr>
          <p:cNvSpPr txBox="1"/>
          <p:nvPr/>
        </p:nvSpPr>
        <p:spPr>
          <a:xfrm>
            <a:off x="617661" y="4807131"/>
            <a:ext cx="9875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What is the highest degree or level of school you have completed? N=431. </a:t>
            </a: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318 responded to this question on the survey. The remaining 113 are taken from publicly available sources such as city websites, newspaper articles, and LinkedIn.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7BA29-5595-45E9-A14F-9956F294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49" y="2533525"/>
            <a:ext cx="10865102" cy="2090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104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Education and City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720F-1E9E-4CA1-9D65-1B31B200432C}"/>
              </a:ext>
            </a:extLst>
          </p:cNvPr>
          <p:cNvSpPr txBox="1"/>
          <p:nvPr/>
        </p:nvSpPr>
        <p:spPr>
          <a:xfrm>
            <a:off x="713460" y="5869577"/>
            <a:ext cx="9875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Major subject studied? N=425. </a:t>
            </a: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312 responded to this question on the survey. The remaining 113 are taken from publicly</a:t>
            </a: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available sources such as city websites, newspaper articles, and LinkedIn.</a:t>
            </a:r>
            <a:endParaRPr lang="en-US" sz="1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66EA3-34CC-4346-84AD-BDA3EBF5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42" y="1985554"/>
            <a:ext cx="9665219" cy="3884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16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Major Subject Studied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3F720F-1E9E-4CA1-9D65-1B31B200432C}"/>
              </a:ext>
            </a:extLst>
          </p:cNvPr>
          <p:cNvSpPr txBox="1"/>
          <p:nvPr/>
        </p:nvSpPr>
        <p:spPr>
          <a:xfrm>
            <a:off x="186432" y="5916624"/>
            <a:ext cx="1167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Major subject studied? N=425. </a:t>
            </a: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312 responded to this question on the survey. The remaining 113 are taken from publicly available sources such as city websites, newspaper articles, and LinkedIn.</a:t>
            </a:r>
            <a:endParaRPr lang="en-US" sz="1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B05C2-7557-4E44-8D72-63D6D003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89543"/>
            <a:ext cx="8123068" cy="3834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27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California Native</a:t>
            </a:r>
          </a:p>
        </p:txBody>
      </p:sp>
      <p:pic>
        <p:nvPicPr>
          <p:cNvPr id="3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32D419C-5D99-B6E8-00F6-4EC88C40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3147379"/>
            <a:ext cx="10485945" cy="16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EMPLOYMENT PROFILE</a:t>
            </a:r>
          </a:p>
        </p:txBody>
      </p:sp>
    </p:spTree>
    <p:extLst>
      <p:ext uri="{BB962C8B-B14F-4D97-AF65-F5344CB8AC3E}">
        <p14:creationId xmlns:p14="http://schemas.microsoft.com/office/powerpoint/2010/main" val="46383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Local Government Career Start in California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BDA63B0-8AA7-EAD5-5867-809D3227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3228146"/>
            <a:ext cx="11206842" cy="16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Current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BC143-0277-4828-8916-08290584B41E}"/>
              </a:ext>
            </a:extLst>
          </p:cNvPr>
          <p:cNvSpPr txBox="1"/>
          <p:nvPr/>
        </p:nvSpPr>
        <p:spPr>
          <a:xfrm>
            <a:off x="8294914" y="3036900"/>
            <a:ext cx="36732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What is your current position? N=482.</a:t>
            </a:r>
          </a:p>
          <a:p>
            <a:pPr algn="l"/>
            <a:endParaRPr lang="en-US" sz="1800" b="1" i="0" u="none" strike="noStrike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-Bold"/>
            </a:endParaRP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321 responded to this question on the survey. The remaining 161 are taken from city websites.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4B5594-9ECA-4222-B3EF-9536B8EDCA10}"/>
              </a:ext>
            </a:extLst>
          </p:cNvPr>
          <p:cNvGrpSpPr/>
          <p:nvPr/>
        </p:nvGrpSpPr>
        <p:grpSpPr>
          <a:xfrm>
            <a:off x="0" y="1977347"/>
            <a:ext cx="8020595" cy="4880653"/>
            <a:chOff x="0" y="1977347"/>
            <a:chExt cx="8020595" cy="48806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19A4E-68E6-42CC-BA53-A7E711CA6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77347"/>
              <a:ext cx="8020595" cy="488065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75ABBB-2498-401A-802F-6EE7552984BF}"/>
                </a:ext>
              </a:extLst>
            </p:cNvPr>
            <p:cNvSpPr/>
            <p:nvPr/>
          </p:nvSpPr>
          <p:spPr>
            <a:xfrm>
              <a:off x="149290" y="2118049"/>
              <a:ext cx="4077477" cy="47399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34EB64-4BA3-4E64-BE5C-2C8F62AA0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766" b="15931"/>
            <a:stretch/>
          </p:blipFill>
          <p:spPr>
            <a:xfrm>
              <a:off x="223865" y="2436473"/>
              <a:ext cx="4189446" cy="410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85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4E5B-776E-B82A-2684-98AF91DA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in Current 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B18B8-CFBA-D9B1-D166-7DAEF23E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9438856" cy="352855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884E79F-9584-F572-6269-6BD094E0E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3" y="2703490"/>
            <a:ext cx="10809514" cy="24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2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Prior Position and Same or Different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2766F-5E39-4FC6-8B26-43F84390C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105"/>
            <a:ext cx="8687690" cy="4886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FCA36-D302-44E2-8ED4-AADF717F1886}"/>
              </a:ext>
            </a:extLst>
          </p:cNvPr>
          <p:cNvSpPr txBox="1"/>
          <p:nvPr/>
        </p:nvSpPr>
        <p:spPr>
          <a:xfrm>
            <a:off x="8994710" y="3036900"/>
            <a:ext cx="2948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What was your position prior to becoming a city manager? N=435.</a:t>
            </a:r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57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21B2E-D9E7-80D1-345B-DBD08AE3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 Local Government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4062A-1104-0785-867E-46EBBF2D3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10545069" cy="365712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A08ACEF6-D8D0-BE14-AFAF-00B34D45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8" y="2339282"/>
            <a:ext cx="7962899" cy="36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4701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753228"/>
            <a:ext cx="9873656" cy="1080938"/>
          </a:xfrm>
        </p:spPr>
        <p:txBody>
          <a:bodyPr/>
          <a:lstStyle/>
          <a:p>
            <a:r>
              <a:rPr lang="en-US"/>
              <a:t>Total Years…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0E2C7-4554-4F89-B937-9FC061201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60" y="3706571"/>
            <a:ext cx="4372585" cy="1590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37AC00-BD86-4617-8DF2-55D22BFD1341}"/>
              </a:ext>
            </a:extLst>
          </p:cNvPr>
          <p:cNvSpPr txBox="1"/>
          <p:nvPr/>
        </p:nvSpPr>
        <p:spPr>
          <a:xfrm>
            <a:off x="755960" y="2337281"/>
            <a:ext cx="609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City Manager in 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City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AB17CF-612F-4E28-B192-0A4C386E7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60" y="3548029"/>
            <a:ext cx="4639322" cy="2505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FB478B-511F-4C80-BECB-3F9ECD0B938B}"/>
              </a:ext>
            </a:extLst>
          </p:cNvPr>
          <p:cNvSpPr txBox="1"/>
          <p:nvPr/>
        </p:nvSpPr>
        <p:spPr>
          <a:xfrm>
            <a:off x="6678160" y="2337281"/>
            <a:ext cx="4108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Public Sector </a:t>
            </a:r>
          </a:p>
          <a:p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71188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CITY PROFILE</a:t>
            </a:r>
          </a:p>
        </p:txBody>
      </p:sp>
    </p:spTree>
    <p:extLst>
      <p:ext uri="{BB962C8B-B14F-4D97-AF65-F5344CB8AC3E}">
        <p14:creationId xmlns:p14="http://schemas.microsoft.com/office/powerpoint/2010/main" val="157668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City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31667-95AD-4A85-9A50-9CF24B3C9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25772"/>
          <a:stretch/>
        </p:blipFill>
        <p:spPr>
          <a:xfrm>
            <a:off x="2339710" y="2566824"/>
            <a:ext cx="7512580" cy="3106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B0939-00C4-4EC8-A281-57FED2A6C2CF}"/>
              </a:ext>
            </a:extLst>
          </p:cNvPr>
          <p:cNvSpPr txBox="1"/>
          <p:nvPr/>
        </p:nvSpPr>
        <p:spPr>
          <a:xfrm>
            <a:off x="2339710" y="5803641"/>
            <a:ext cx="75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Source: United States Census Bureau Quick Facts, City Population Estimates for 2021.</a:t>
            </a:r>
          </a:p>
        </p:txBody>
      </p:sp>
    </p:spTree>
    <p:extLst>
      <p:ext uri="{BB962C8B-B14F-4D97-AF65-F5344CB8AC3E}">
        <p14:creationId xmlns:p14="http://schemas.microsoft.com/office/powerpoint/2010/main" val="625200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Most Pressing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C27ED-F428-4FAB-87C7-18D0E3C2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709"/>
            <a:ext cx="5237157" cy="4875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41313-CD2F-4B8F-8A37-9ADE54220AC2}"/>
              </a:ext>
            </a:extLst>
          </p:cNvPr>
          <p:cNvSpPr txBox="1"/>
          <p:nvPr/>
        </p:nvSpPr>
        <p:spPr>
          <a:xfrm>
            <a:off x="5971592" y="3191070"/>
            <a:ext cx="56636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What are the three most pressing issues for your city?</a:t>
            </a:r>
          </a:p>
          <a:p>
            <a:pPr algn="l"/>
            <a:endParaRPr lang="en-US" sz="1800" b="1" i="0" u="none" strike="noStrike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-Bold"/>
            </a:endParaRP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318 cities responded to this question. Each respondent could enter three issues. The percentages are calculated using 318 as the dominator.</a:t>
            </a:r>
            <a:endParaRPr lang="en-US" sz="1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07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Most Pressing Issues and City Size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71EC5-0401-44F0-A36E-C25E6A41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8" y="1964534"/>
            <a:ext cx="4974610" cy="48934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FCD40-2E04-40E1-A0C3-C8CBFC2771C6}"/>
              </a:ext>
            </a:extLst>
          </p:cNvPr>
          <p:cNvSpPr/>
          <p:nvPr/>
        </p:nvSpPr>
        <p:spPr>
          <a:xfrm>
            <a:off x="4558147" y="3105339"/>
            <a:ext cx="679010" cy="3752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9F146-A360-4538-92C1-91E596A53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025" y="4806452"/>
            <a:ext cx="1451192" cy="14234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D5DBF4-9D22-4B5E-9CEB-70C67EBD0B5A}"/>
              </a:ext>
            </a:extLst>
          </p:cNvPr>
          <p:cNvSpPr/>
          <p:nvPr/>
        </p:nvSpPr>
        <p:spPr>
          <a:xfrm>
            <a:off x="0" y="1964534"/>
            <a:ext cx="262547" cy="48934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0267E-B7BC-4691-87F4-169500AEC822}"/>
              </a:ext>
            </a:extLst>
          </p:cNvPr>
          <p:cNvSpPr txBox="1"/>
          <p:nvPr/>
        </p:nvSpPr>
        <p:spPr>
          <a:xfrm>
            <a:off x="5971592" y="3191070"/>
            <a:ext cx="56636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Q: What are the three most pressing issues for your city?</a:t>
            </a:r>
          </a:p>
          <a:p>
            <a:pPr algn="l"/>
            <a:endParaRPr lang="en-US" sz="1800" b="1" i="0" u="none" strike="noStrike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-Bold"/>
            </a:endParaRPr>
          </a:p>
          <a:p>
            <a:pPr algn="l"/>
            <a:r>
              <a:rPr lang="en-US" sz="1600" b="1" i="1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318 cities responded to this question. Each respondent could enter three issues. </a:t>
            </a:r>
          </a:p>
          <a:p>
            <a:pPr algn="l"/>
            <a:endParaRPr lang="en-US" sz="1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-Bold"/>
            </a:endParaRPr>
          </a:p>
          <a:p>
            <a:pPr algn="l"/>
            <a:r>
              <a:rPr lang="en-US" sz="1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-Bold"/>
              </a:rPr>
              <a:t>Note: City size based on 2021 population estimate from United States Census Bureau</a:t>
            </a:r>
            <a:endParaRPr lang="en-US" sz="16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427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4051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956E3-D6E8-415B-8F1C-A5998E06D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73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SURVEY METHODOLOGY</a:t>
            </a:r>
          </a:p>
        </p:txBody>
      </p:sp>
    </p:spTree>
    <p:extLst>
      <p:ext uri="{BB962C8B-B14F-4D97-AF65-F5344CB8AC3E}">
        <p14:creationId xmlns:p14="http://schemas.microsoft.com/office/powerpoint/2010/main" val="342854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27" y="753228"/>
            <a:ext cx="9908223" cy="1080938"/>
          </a:xfrm>
        </p:spPr>
        <p:txBody>
          <a:bodyPr/>
          <a:lstStyle/>
          <a:p>
            <a:r>
              <a:rPr lang="en-US"/>
              <a:t>City Size Categories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98326-5DD5-4A02-ACB8-9DF8BBEC0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7"/>
          <a:stretch/>
        </p:blipFill>
        <p:spPr>
          <a:xfrm>
            <a:off x="507228" y="2316479"/>
            <a:ext cx="11177544" cy="419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City Size by Category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2E2F7-1C65-464F-944F-340BCAA1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34" y="2317945"/>
            <a:ext cx="10759532" cy="39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5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7F2AC5AD-E0BD-453D-908B-8779EC6D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870200"/>
            <a:ext cx="9613900" cy="1090613"/>
          </a:xfrm>
        </p:spPr>
        <p:txBody>
          <a:bodyPr>
            <a:normAutofit/>
          </a:bodyPr>
          <a:lstStyle/>
          <a:p>
            <a:r>
              <a:rPr lang="en-US" sz="5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DEMOGRAPHIC PROFILE</a:t>
            </a:r>
          </a:p>
        </p:txBody>
      </p:sp>
    </p:spTree>
    <p:extLst>
      <p:ext uri="{BB962C8B-B14F-4D97-AF65-F5344CB8AC3E}">
        <p14:creationId xmlns:p14="http://schemas.microsoft.com/office/powerpoint/2010/main" val="161298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Age and City Size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44BA8-36F2-46C5-BE91-9B909742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864"/>
            <a:ext cx="8545327" cy="435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1DA63-510A-41DE-986B-7520FC473849}"/>
              </a:ext>
            </a:extLst>
          </p:cNvPr>
          <p:cNvSpPr txBox="1"/>
          <p:nvPr/>
        </p:nvSpPr>
        <p:spPr>
          <a:xfrm>
            <a:off x="8760824" y="2853484"/>
            <a:ext cx="3304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your age? N=319</a:t>
            </a:r>
          </a:p>
          <a:p>
            <a:r>
              <a:rPr lang="en-US" sz="1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City size based on 2021 population estimates from United States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147701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Gender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E08FD-CA45-4DE8-9D55-AECA95D90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3" y="3085822"/>
            <a:ext cx="10916441" cy="23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9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B0D3-8654-46A4-B678-BC987E44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61" y="753228"/>
            <a:ext cx="9806500" cy="1080938"/>
          </a:xfrm>
        </p:spPr>
        <p:txBody>
          <a:bodyPr/>
          <a:lstStyle/>
          <a:p>
            <a:r>
              <a:rPr lang="en-US"/>
              <a:t>Race and Ethnicity and Gender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B92D-1989-4CF1-BAC4-67471321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2801"/>
            <a:ext cx="7070065" cy="48751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143A6F-ECAB-4A6E-A762-0DE6FC69E400}"/>
              </a:ext>
            </a:extLst>
          </p:cNvPr>
          <p:cNvSpPr/>
          <p:nvPr/>
        </p:nvSpPr>
        <p:spPr>
          <a:xfrm>
            <a:off x="4624251" y="1982801"/>
            <a:ext cx="2445814" cy="2249565"/>
          </a:xfrm>
          <a:prstGeom prst="rect">
            <a:avLst/>
          </a:prstGeom>
          <a:solidFill>
            <a:srgbClr val="F0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BFB846-444B-4126-9B45-0FC9B8E8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200" y="2213801"/>
            <a:ext cx="2903421" cy="3331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3F720F-1E9E-4CA1-9D65-1B31B200432C}"/>
              </a:ext>
            </a:extLst>
          </p:cNvPr>
          <p:cNvSpPr txBox="1"/>
          <p:nvPr/>
        </p:nvSpPr>
        <p:spPr>
          <a:xfrm>
            <a:off x="7253056" y="2577737"/>
            <a:ext cx="450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What is your gender? Q: Based on these U.S. census Bureau categories, with what race and ethnicity do you most identify yourself? (Check all that apply.) N=312.</a:t>
            </a:r>
          </a:p>
        </p:txBody>
      </p:sp>
    </p:spTree>
    <p:extLst>
      <p:ext uri="{BB962C8B-B14F-4D97-AF65-F5344CB8AC3E}">
        <p14:creationId xmlns:p14="http://schemas.microsoft.com/office/powerpoint/2010/main" val="12769189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Application>Microsoft Office PowerPoint</Application>
  <PresentationFormat>Widescreen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Berlin</vt:lpstr>
      <vt:lpstr>PowerPoint Presentation</vt:lpstr>
      <vt:lpstr>INTRODUCTION</vt:lpstr>
      <vt:lpstr>SURVEY METHODOLOGY</vt:lpstr>
      <vt:lpstr>City Size Categories</vt:lpstr>
      <vt:lpstr>City Size by Category</vt:lpstr>
      <vt:lpstr>DEMOGRAPHIC PROFILE</vt:lpstr>
      <vt:lpstr>Age and City Size</vt:lpstr>
      <vt:lpstr>Gender</vt:lpstr>
      <vt:lpstr>Race and Ethnicity and Gender</vt:lpstr>
      <vt:lpstr>Education</vt:lpstr>
      <vt:lpstr>Education and City Size</vt:lpstr>
      <vt:lpstr>Major Subject Studied</vt:lpstr>
      <vt:lpstr>California Native</vt:lpstr>
      <vt:lpstr>EMPLOYMENT PROFILE</vt:lpstr>
      <vt:lpstr>Local Government Career Start in California</vt:lpstr>
      <vt:lpstr>Current Position</vt:lpstr>
      <vt:lpstr>Time in Current Position</vt:lpstr>
      <vt:lpstr>Prior Position and Same or Different City</vt:lpstr>
      <vt:lpstr>Prior Local Government Experience</vt:lpstr>
      <vt:lpstr>Total Years…</vt:lpstr>
      <vt:lpstr>CITY PROFILE</vt:lpstr>
      <vt:lpstr>City Population</vt:lpstr>
      <vt:lpstr>Most Pressing Issues</vt:lpstr>
      <vt:lpstr>Most Pressing Issues and City Size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Marionette</dc:creator>
  <cp:revision>11</cp:revision>
  <dcterms:created xsi:type="dcterms:W3CDTF">2023-06-15T18:29:40Z</dcterms:created>
  <dcterms:modified xsi:type="dcterms:W3CDTF">2023-06-21T14:08:37Z</dcterms:modified>
</cp:coreProperties>
</file>